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8" r:id="rId7"/>
    <p:sldId id="263" r:id="rId8"/>
    <p:sldId id="265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B2C"/>
    <a:srgbClr val="D51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4FD64-D692-44D4-AFFD-E322A8A4843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2BE30-B22C-4EDC-AB4D-D233C7289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6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BE30-B22C-4EDC-AB4D-D233C72897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59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BE30-B22C-4EDC-AB4D-D233C72897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2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BE30-B22C-4EDC-AB4D-D233C72897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42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BE30-B22C-4EDC-AB4D-D233C72897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38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BE30-B22C-4EDC-AB4D-D233C72897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9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1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1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6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3 (Insert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spect="1" noChangeArrowheads="1" noTextEdit="1"/>
          </p:cNvSpPr>
          <p:nvPr userDrawn="1"/>
        </p:nvSpPr>
        <p:spPr bwMode="auto">
          <a:xfrm>
            <a:off x="-4398" y="0"/>
            <a:ext cx="91410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220664"/>
            <a:ext cx="8903561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897662" y="642478"/>
            <a:ext cx="6542582" cy="3449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233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HEADLINE GOES HERE</a:t>
            </a:r>
            <a:endParaRPr lang="en-GB" dirty="0"/>
          </a:p>
        </p:txBody>
      </p:sp>
      <p:sp>
        <p:nvSpPr>
          <p:cNvPr id="17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897662" y="971644"/>
            <a:ext cx="6542582" cy="312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044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Subheadline</a:t>
            </a:r>
            <a:r>
              <a:rPr lang="en-US" dirty="0" smtClean="0"/>
              <a:t> goes here</a:t>
            </a:r>
            <a:endParaRPr lang="en-GB" dirty="0"/>
          </a:p>
        </p:txBody>
      </p:sp>
      <p:sp>
        <p:nvSpPr>
          <p:cNvPr id="18" name="Text Placeholder 1023"/>
          <p:cNvSpPr>
            <a:spLocks noGrp="1"/>
          </p:cNvSpPr>
          <p:nvPr>
            <p:ph type="body" sz="quarter" idx="12" hasCustomPrompt="1"/>
          </p:nvPr>
        </p:nvSpPr>
        <p:spPr>
          <a:xfrm>
            <a:off x="897663" y="1436837"/>
            <a:ext cx="3569928" cy="166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115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Date 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693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4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spect="1" noChangeArrowheads="1" noTextEdit="1"/>
          </p:cNvSpPr>
          <p:nvPr userDrawn="1"/>
        </p:nvSpPr>
        <p:spPr bwMode="auto">
          <a:xfrm>
            <a:off x="-4398" y="0"/>
            <a:ext cx="9141068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220664"/>
            <a:ext cx="8903561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7"/>
          <p:cNvSpPr>
            <a:spLocks/>
          </p:cNvSpPr>
          <p:nvPr userDrawn="1"/>
        </p:nvSpPr>
        <p:spPr bwMode="auto">
          <a:xfrm>
            <a:off x="0" y="217491"/>
            <a:ext cx="7606962" cy="1668269"/>
          </a:xfrm>
          <a:custGeom>
            <a:avLst/>
            <a:gdLst>
              <a:gd name="T0" fmla="*/ 2560 w 2571"/>
              <a:gd name="T1" fmla="*/ 0 h 521"/>
              <a:gd name="T2" fmla="*/ 0 w 2571"/>
              <a:gd name="T3" fmla="*/ 0 h 521"/>
              <a:gd name="T4" fmla="*/ 0 w 2571"/>
              <a:gd name="T5" fmla="*/ 520 h 521"/>
              <a:gd name="T6" fmla="*/ 1988 w 2571"/>
              <a:gd name="T7" fmla="*/ 521 h 521"/>
              <a:gd name="T8" fmla="*/ 2560 w 2571"/>
              <a:gd name="T9" fmla="*/ 90 h 521"/>
              <a:gd name="T10" fmla="*/ 2571 w 2571"/>
              <a:gd name="T11" fmla="*/ 0 h 521"/>
              <a:gd name="T12" fmla="*/ 2560 w 2571"/>
              <a:gd name="T13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71" h="521">
                <a:moveTo>
                  <a:pt x="256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20"/>
                  <a:pt x="0" y="520"/>
                  <a:pt x="0" y="520"/>
                </a:cubicBezTo>
                <a:cubicBezTo>
                  <a:pt x="1988" y="521"/>
                  <a:pt x="1988" y="521"/>
                  <a:pt x="1988" y="521"/>
                </a:cubicBezTo>
                <a:cubicBezTo>
                  <a:pt x="2252" y="521"/>
                  <a:pt x="2494" y="484"/>
                  <a:pt x="2560" y="90"/>
                </a:cubicBezTo>
                <a:cubicBezTo>
                  <a:pt x="2560" y="90"/>
                  <a:pt x="2570" y="28"/>
                  <a:pt x="2571" y="0"/>
                </a:cubicBezTo>
                <a:lnTo>
                  <a:pt x="2560" y="0"/>
                </a:lnTo>
                <a:close/>
              </a:path>
            </a:pathLst>
          </a:custGeom>
          <a:solidFill>
            <a:srgbClr val="D51B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6"/>
          <p:cNvSpPr>
            <a:spLocks/>
          </p:cNvSpPr>
          <p:nvPr userDrawn="1"/>
        </p:nvSpPr>
        <p:spPr bwMode="auto">
          <a:xfrm>
            <a:off x="-7331" y="0"/>
            <a:ext cx="9144000" cy="6858000"/>
          </a:xfrm>
          <a:custGeom>
            <a:avLst/>
            <a:gdLst>
              <a:gd name="T0" fmla="*/ 0 w 3118"/>
              <a:gd name="T1" fmla="*/ 0 h 2160"/>
              <a:gd name="T2" fmla="*/ 0 w 3118"/>
              <a:gd name="T3" fmla="*/ 68 h 2160"/>
              <a:gd name="T4" fmla="*/ 2930 w 3118"/>
              <a:gd name="T5" fmla="*/ 68 h 2160"/>
              <a:gd name="T6" fmla="*/ 3045 w 3118"/>
              <a:gd name="T7" fmla="*/ 183 h 2160"/>
              <a:gd name="T8" fmla="*/ 3045 w 3118"/>
              <a:gd name="T9" fmla="*/ 1976 h 2160"/>
              <a:gd name="T10" fmla="*/ 2930 w 3118"/>
              <a:gd name="T11" fmla="*/ 2091 h 2160"/>
              <a:gd name="T12" fmla="*/ 0 w 3118"/>
              <a:gd name="T13" fmla="*/ 2091 h 2160"/>
              <a:gd name="T14" fmla="*/ 0 w 3118"/>
              <a:gd name="T15" fmla="*/ 2160 h 2160"/>
              <a:gd name="T16" fmla="*/ 3118 w 3118"/>
              <a:gd name="T17" fmla="*/ 2160 h 2160"/>
              <a:gd name="T18" fmla="*/ 3118 w 3118"/>
              <a:gd name="T19" fmla="*/ 0 h 2160"/>
              <a:gd name="T20" fmla="*/ 0 w 3118"/>
              <a:gd name="T21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18" h="2160">
                <a:moveTo>
                  <a:pt x="0" y="0"/>
                </a:moveTo>
                <a:cubicBezTo>
                  <a:pt x="0" y="68"/>
                  <a:pt x="0" y="68"/>
                  <a:pt x="0" y="68"/>
                </a:cubicBezTo>
                <a:cubicBezTo>
                  <a:pt x="2930" y="68"/>
                  <a:pt x="2930" y="68"/>
                  <a:pt x="2930" y="68"/>
                </a:cubicBezTo>
                <a:cubicBezTo>
                  <a:pt x="2994" y="68"/>
                  <a:pt x="3045" y="120"/>
                  <a:pt x="3045" y="183"/>
                </a:cubicBezTo>
                <a:cubicBezTo>
                  <a:pt x="3045" y="1976"/>
                  <a:pt x="3045" y="1976"/>
                  <a:pt x="3045" y="1976"/>
                </a:cubicBezTo>
                <a:cubicBezTo>
                  <a:pt x="3045" y="2040"/>
                  <a:pt x="2994" y="2091"/>
                  <a:pt x="2930" y="2091"/>
                </a:cubicBezTo>
                <a:cubicBezTo>
                  <a:pt x="0" y="2091"/>
                  <a:pt x="0" y="2091"/>
                  <a:pt x="0" y="2091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3118" y="2160"/>
                  <a:pt x="3118" y="2160"/>
                  <a:pt x="3118" y="2160"/>
                </a:cubicBezTo>
                <a:cubicBezTo>
                  <a:pt x="3118" y="0"/>
                  <a:pt x="3118" y="0"/>
                  <a:pt x="311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26"/>
          <p:cNvSpPr>
            <a:spLocks/>
          </p:cNvSpPr>
          <p:nvPr userDrawn="1"/>
        </p:nvSpPr>
        <p:spPr bwMode="auto">
          <a:xfrm>
            <a:off x="5091730" y="5867485"/>
            <a:ext cx="3876339" cy="861716"/>
          </a:xfrm>
          <a:custGeom>
            <a:avLst/>
            <a:gdLst>
              <a:gd name="T0" fmla="*/ 6 w 1326"/>
              <a:gd name="T1" fmla="*/ 272 h 272"/>
              <a:gd name="T2" fmla="*/ 1326 w 1326"/>
              <a:gd name="T3" fmla="*/ 272 h 272"/>
              <a:gd name="T4" fmla="*/ 1326 w 1326"/>
              <a:gd name="T5" fmla="*/ 0 h 272"/>
              <a:gd name="T6" fmla="*/ 304 w 1326"/>
              <a:gd name="T7" fmla="*/ 0 h 272"/>
              <a:gd name="T8" fmla="*/ 6 w 1326"/>
              <a:gd name="T9" fmla="*/ 225 h 272"/>
              <a:gd name="T10" fmla="*/ 0 w 1326"/>
              <a:gd name="T11" fmla="*/ 272 h 272"/>
              <a:gd name="T12" fmla="*/ 6 w 1326"/>
              <a:gd name="T13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6" h="272">
                <a:moveTo>
                  <a:pt x="6" y="272"/>
                </a:moveTo>
                <a:cubicBezTo>
                  <a:pt x="1326" y="272"/>
                  <a:pt x="1326" y="272"/>
                  <a:pt x="1326" y="272"/>
                </a:cubicBezTo>
                <a:cubicBezTo>
                  <a:pt x="1326" y="0"/>
                  <a:pt x="1326" y="0"/>
                  <a:pt x="1326" y="0"/>
                </a:cubicBezTo>
                <a:cubicBezTo>
                  <a:pt x="304" y="0"/>
                  <a:pt x="304" y="0"/>
                  <a:pt x="304" y="0"/>
                </a:cubicBezTo>
                <a:cubicBezTo>
                  <a:pt x="167" y="0"/>
                  <a:pt x="40" y="19"/>
                  <a:pt x="6" y="225"/>
                </a:cubicBezTo>
                <a:cubicBezTo>
                  <a:pt x="6" y="225"/>
                  <a:pt x="1" y="257"/>
                  <a:pt x="0" y="272"/>
                </a:cubicBezTo>
                <a:lnTo>
                  <a:pt x="6" y="2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897662" y="642478"/>
            <a:ext cx="6542582" cy="3449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233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HEADLINE GOES HERE</a:t>
            </a:r>
            <a:endParaRPr lang="en-GB" dirty="0"/>
          </a:p>
        </p:txBody>
      </p:sp>
      <p:sp>
        <p:nvSpPr>
          <p:cNvPr id="19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897662" y="971644"/>
            <a:ext cx="6542582" cy="312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044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Subheadline</a:t>
            </a:r>
            <a:r>
              <a:rPr lang="en-US" dirty="0" smtClean="0"/>
              <a:t> goes here</a:t>
            </a:r>
            <a:endParaRPr lang="en-GB" dirty="0"/>
          </a:p>
        </p:txBody>
      </p:sp>
      <p:sp>
        <p:nvSpPr>
          <p:cNvPr id="20" name="Text Placeholder 1023"/>
          <p:cNvSpPr>
            <a:spLocks noGrp="1"/>
          </p:cNvSpPr>
          <p:nvPr>
            <p:ph type="body" sz="quarter" idx="12" hasCustomPrompt="1"/>
          </p:nvPr>
        </p:nvSpPr>
        <p:spPr>
          <a:xfrm>
            <a:off x="897663" y="1436837"/>
            <a:ext cx="3569928" cy="166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115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Date 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331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4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spect="1" noChangeArrowheads="1" noTextEdit="1"/>
          </p:cNvSpPr>
          <p:nvPr userDrawn="1"/>
        </p:nvSpPr>
        <p:spPr bwMode="auto">
          <a:xfrm>
            <a:off x="-4398" y="0"/>
            <a:ext cx="9141068" cy="68580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5"/>
          <p:cNvSpPr>
            <a:spLocks noChangeAspect="1" noChangeArrowheads="1" noTextEdit="1"/>
          </p:cNvSpPr>
          <p:nvPr userDrawn="1"/>
        </p:nvSpPr>
        <p:spPr bwMode="auto">
          <a:xfrm>
            <a:off x="0" y="220664"/>
            <a:ext cx="8903561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7"/>
          <p:cNvSpPr>
            <a:spLocks/>
          </p:cNvSpPr>
          <p:nvPr userDrawn="1"/>
        </p:nvSpPr>
        <p:spPr bwMode="auto">
          <a:xfrm>
            <a:off x="0" y="217491"/>
            <a:ext cx="7606962" cy="1668269"/>
          </a:xfrm>
          <a:custGeom>
            <a:avLst/>
            <a:gdLst>
              <a:gd name="T0" fmla="*/ 2560 w 2571"/>
              <a:gd name="T1" fmla="*/ 0 h 521"/>
              <a:gd name="T2" fmla="*/ 0 w 2571"/>
              <a:gd name="T3" fmla="*/ 0 h 521"/>
              <a:gd name="T4" fmla="*/ 0 w 2571"/>
              <a:gd name="T5" fmla="*/ 520 h 521"/>
              <a:gd name="T6" fmla="*/ 1988 w 2571"/>
              <a:gd name="T7" fmla="*/ 521 h 521"/>
              <a:gd name="T8" fmla="*/ 2560 w 2571"/>
              <a:gd name="T9" fmla="*/ 90 h 521"/>
              <a:gd name="T10" fmla="*/ 2571 w 2571"/>
              <a:gd name="T11" fmla="*/ 0 h 521"/>
              <a:gd name="T12" fmla="*/ 2560 w 2571"/>
              <a:gd name="T13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71" h="521">
                <a:moveTo>
                  <a:pt x="256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20"/>
                  <a:pt x="0" y="520"/>
                  <a:pt x="0" y="520"/>
                </a:cubicBezTo>
                <a:cubicBezTo>
                  <a:pt x="1988" y="521"/>
                  <a:pt x="1988" y="521"/>
                  <a:pt x="1988" y="521"/>
                </a:cubicBezTo>
                <a:cubicBezTo>
                  <a:pt x="2252" y="521"/>
                  <a:pt x="2494" y="484"/>
                  <a:pt x="2560" y="90"/>
                </a:cubicBezTo>
                <a:cubicBezTo>
                  <a:pt x="2560" y="90"/>
                  <a:pt x="2570" y="28"/>
                  <a:pt x="2571" y="0"/>
                </a:cubicBezTo>
                <a:lnTo>
                  <a:pt x="2560" y="0"/>
                </a:lnTo>
                <a:close/>
              </a:path>
            </a:pathLst>
          </a:custGeom>
          <a:solidFill>
            <a:srgbClr val="D51B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6"/>
          <p:cNvSpPr>
            <a:spLocks/>
          </p:cNvSpPr>
          <p:nvPr userDrawn="1"/>
        </p:nvSpPr>
        <p:spPr bwMode="auto">
          <a:xfrm>
            <a:off x="-7331" y="0"/>
            <a:ext cx="9144000" cy="6858000"/>
          </a:xfrm>
          <a:custGeom>
            <a:avLst/>
            <a:gdLst>
              <a:gd name="T0" fmla="*/ 0 w 3118"/>
              <a:gd name="T1" fmla="*/ 0 h 2160"/>
              <a:gd name="T2" fmla="*/ 0 w 3118"/>
              <a:gd name="T3" fmla="*/ 68 h 2160"/>
              <a:gd name="T4" fmla="*/ 2930 w 3118"/>
              <a:gd name="T5" fmla="*/ 68 h 2160"/>
              <a:gd name="T6" fmla="*/ 3045 w 3118"/>
              <a:gd name="T7" fmla="*/ 183 h 2160"/>
              <a:gd name="T8" fmla="*/ 3045 w 3118"/>
              <a:gd name="T9" fmla="*/ 1976 h 2160"/>
              <a:gd name="T10" fmla="*/ 2930 w 3118"/>
              <a:gd name="T11" fmla="*/ 2091 h 2160"/>
              <a:gd name="T12" fmla="*/ 0 w 3118"/>
              <a:gd name="T13" fmla="*/ 2091 h 2160"/>
              <a:gd name="T14" fmla="*/ 0 w 3118"/>
              <a:gd name="T15" fmla="*/ 2160 h 2160"/>
              <a:gd name="T16" fmla="*/ 3118 w 3118"/>
              <a:gd name="T17" fmla="*/ 2160 h 2160"/>
              <a:gd name="T18" fmla="*/ 3118 w 3118"/>
              <a:gd name="T19" fmla="*/ 0 h 2160"/>
              <a:gd name="T20" fmla="*/ 0 w 3118"/>
              <a:gd name="T21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18" h="2160">
                <a:moveTo>
                  <a:pt x="0" y="0"/>
                </a:moveTo>
                <a:cubicBezTo>
                  <a:pt x="0" y="68"/>
                  <a:pt x="0" y="68"/>
                  <a:pt x="0" y="68"/>
                </a:cubicBezTo>
                <a:cubicBezTo>
                  <a:pt x="2930" y="68"/>
                  <a:pt x="2930" y="68"/>
                  <a:pt x="2930" y="68"/>
                </a:cubicBezTo>
                <a:cubicBezTo>
                  <a:pt x="2994" y="68"/>
                  <a:pt x="3045" y="120"/>
                  <a:pt x="3045" y="183"/>
                </a:cubicBezTo>
                <a:cubicBezTo>
                  <a:pt x="3045" y="1976"/>
                  <a:pt x="3045" y="1976"/>
                  <a:pt x="3045" y="1976"/>
                </a:cubicBezTo>
                <a:cubicBezTo>
                  <a:pt x="3045" y="2040"/>
                  <a:pt x="2994" y="2091"/>
                  <a:pt x="2930" y="2091"/>
                </a:cubicBezTo>
                <a:cubicBezTo>
                  <a:pt x="0" y="2091"/>
                  <a:pt x="0" y="2091"/>
                  <a:pt x="0" y="2091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3118" y="2160"/>
                  <a:pt x="3118" y="2160"/>
                  <a:pt x="3118" y="2160"/>
                </a:cubicBezTo>
                <a:cubicBezTo>
                  <a:pt x="3118" y="0"/>
                  <a:pt x="3118" y="0"/>
                  <a:pt x="311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26"/>
          <p:cNvSpPr>
            <a:spLocks/>
          </p:cNvSpPr>
          <p:nvPr userDrawn="1"/>
        </p:nvSpPr>
        <p:spPr bwMode="auto">
          <a:xfrm>
            <a:off x="5091730" y="5867485"/>
            <a:ext cx="3876339" cy="861716"/>
          </a:xfrm>
          <a:custGeom>
            <a:avLst/>
            <a:gdLst>
              <a:gd name="T0" fmla="*/ 6 w 1326"/>
              <a:gd name="T1" fmla="*/ 272 h 272"/>
              <a:gd name="T2" fmla="*/ 1326 w 1326"/>
              <a:gd name="T3" fmla="*/ 272 h 272"/>
              <a:gd name="T4" fmla="*/ 1326 w 1326"/>
              <a:gd name="T5" fmla="*/ 0 h 272"/>
              <a:gd name="T6" fmla="*/ 304 w 1326"/>
              <a:gd name="T7" fmla="*/ 0 h 272"/>
              <a:gd name="T8" fmla="*/ 6 w 1326"/>
              <a:gd name="T9" fmla="*/ 225 h 272"/>
              <a:gd name="T10" fmla="*/ 0 w 1326"/>
              <a:gd name="T11" fmla="*/ 272 h 272"/>
              <a:gd name="T12" fmla="*/ 6 w 1326"/>
              <a:gd name="T13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6" h="272">
                <a:moveTo>
                  <a:pt x="6" y="272"/>
                </a:moveTo>
                <a:cubicBezTo>
                  <a:pt x="1326" y="272"/>
                  <a:pt x="1326" y="272"/>
                  <a:pt x="1326" y="272"/>
                </a:cubicBezTo>
                <a:cubicBezTo>
                  <a:pt x="1326" y="0"/>
                  <a:pt x="1326" y="0"/>
                  <a:pt x="1326" y="0"/>
                </a:cubicBezTo>
                <a:cubicBezTo>
                  <a:pt x="304" y="0"/>
                  <a:pt x="304" y="0"/>
                  <a:pt x="304" y="0"/>
                </a:cubicBezTo>
                <a:cubicBezTo>
                  <a:pt x="167" y="0"/>
                  <a:pt x="40" y="19"/>
                  <a:pt x="6" y="225"/>
                </a:cubicBezTo>
                <a:cubicBezTo>
                  <a:pt x="6" y="225"/>
                  <a:pt x="1" y="257"/>
                  <a:pt x="0" y="272"/>
                </a:cubicBezTo>
                <a:lnTo>
                  <a:pt x="6" y="2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897662" y="642478"/>
            <a:ext cx="6542582" cy="3449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233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HEADLINE GOES HERE</a:t>
            </a:r>
            <a:endParaRPr lang="en-GB" dirty="0"/>
          </a:p>
        </p:txBody>
      </p:sp>
      <p:sp>
        <p:nvSpPr>
          <p:cNvPr id="13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897662" y="971644"/>
            <a:ext cx="6542582" cy="312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2044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Subheadline</a:t>
            </a:r>
            <a:r>
              <a:rPr lang="en-US" dirty="0" smtClean="0"/>
              <a:t> goes here</a:t>
            </a:r>
            <a:endParaRPr lang="en-GB" dirty="0"/>
          </a:p>
        </p:txBody>
      </p:sp>
      <p:sp>
        <p:nvSpPr>
          <p:cNvPr id="15" name="Text Placeholder 1023"/>
          <p:cNvSpPr>
            <a:spLocks noGrp="1"/>
          </p:cNvSpPr>
          <p:nvPr>
            <p:ph type="body" sz="quarter" idx="12" hasCustomPrompt="1"/>
          </p:nvPr>
        </p:nvSpPr>
        <p:spPr>
          <a:xfrm>
            <a:off x="897663" y="1436837"/>
            <a:ext cx="3569928" cy="166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kumimoji="0" lang="en-GB" sz="115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Date 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58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1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8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0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0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1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0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7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05363-BC76-450E-93A7-0BF08C999A0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0387-E2FF-4D73-A04C-05031CD3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9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unchpadwork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macmillanlearning.com/Catalog/techsupport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 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456"/>
            <a:ext cx="9151330" cy="6193234"/>
          </a:xfrm>
          <a:solidFill>
            <a:schemeClr val="bg1">
              <a:lumMod val="95000"/>
            </a:schemeClr>
          </a:solidFill>
        </p:spPr>
      </p:pic>
      <p:grpSp>
        <p:nvGrpSpPr>
          <p:cNvPr id="21" name="Group 20"/>
          <p:cNvGrpSpPr/>
          <p:nvPr userDrawn="1"/>
        </p:nvGrpSpPr>
        <p:grpSpPr>
          <a:xfrm>
            <a:off x="-7331" y="0"/>
            <a:ext cx="9144000" cy="6858000"/>
            <a:chOff x="-7938" y="0"/>
            <a:chExt cx="9901238" cy="6858000"/>
          </a:xfrm>
        </p:grpSpPr>
        <p:sp>
          <p:nvSpPr>
            <p:cNvPr id="23" name="Freeform 7"/>
            <p:cNvSpPr>
              <a:spLocks/>
            </p:cNvSpPr>
            <p:nvPr userDrawn="1"/>
          </p:nvSpPr>
          <p:spPr bwMode="auto">
            <a:xfrm>
              <a:off x="0" y="217490"/>
              <a:ext cx="8236914" cy="1668269"/>
            </a:xfrm>
            <a:custGeom>
              <a:avLst/>
              <a:gdLst>
                <a:gd name="T0" fmla="*/ 2560 w 2571"/>
                <a:gd name="T1" fmla="*/ 0 h 521"/>
                <a:gd name="T2" fmla="*/ 0 w 2571"/>
                <a:gd name="T3" fmla="*/ 0 h 521"/>
                <a:gd name="T4" fmla="*/ 0 w 2571"/>
                <a:gd name="T5" fmla="*/ 520 h 521"/>
                <a:gd name="T6" fmla="*/ 1988 w 2571"/>
                <a:gd name="T7" fmla="*/ 521 h 521"/>
                <a:gd name="T8" fmla="*/ 2560 w 2571"/>
                <a:gd name="T9" fmla="*/ 90 h 521"/>
                <a:gd name="T10" fmla="*/ 2571 w 2571"/>
                <a:gd name="T11" fmla="*/ 0 h 521"/>
                <a:gd name="T12" fmla="*/ 2560 w 2571"/>
                <a:gd name="T13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1" h="521">
                  <a:moveTo>
                    <a:pt x="25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988" y="521"/>
                    <a:pt x="1988" y="521"/>
                    <a:pt x="1988" y="521"/>
                  </a:cubicBezTo>
                  <a:cubicBezTo>
                    <a:pt x="2252" y="521"/>
                    <a:pt x="2494" y="484"/>
                    <a:pt x="2560" y="90"/>
                  </a:cubicBezTo>
                  <a:cubicBezTo>
                    <a:pt x="2560" y="90"/>
                    <a:pt x="2570" y="28"/>
                    <a:pt x="2571" y="0"/>
                  </a:cubicBezTo>
                  <a:lnTo>
                    <a:pt x="256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-7938" y="0"/>
              <a:ext cx="9901238" cy="6858000"/>
            </a:xfrm>
            <a:custGeom>
              <a:avLst/>
              <a:gdLst>
                <a:gd name="T0" fmla="*/ 0 w 3118"/>
                <a:gd name="T1" fmla="*/ 0 h 2160"/>
                <a:gd name="T2" fmla="*/ 0 w 3118"/>
                <a:gd name="T3" fmla="*/ 68 h 2160"/>
                <a:gd name="T4" fmla="*/ 2930 w 3118"/>
                <a:gd name="T5" fmla="*/ 68 h 2160"/>
                <a:gd name="T6" fmla="*/ 3045 w 3118"/>
                <a:gd name="T7" fmla="*/ 183 h 2160"/>
                <a:gd name="T8" fmla="*/ 3045 w 3118"/>
                <a:gd name="T9" fmla="*/ 1976 h 2160"/>
                <a:gd name="T10" fmla="*/ 2930 w 3118"/>
                <a:gd name="T11" fmla="*/ 2091 h 2160"/>
                <a:gd name="T12" fmla="*/ 0 w 3118"/>
                <a:gd name="T13" fmla="*/ 2091 h 2160"/>
                <a:gd name="T14" fmla="*/ 0 w 3118"/>
                <a:gd name="T15" fmla="*/ 2160 h 2160"/>
                <a:gd name="T16" fmla="*/ 3118 w 3118"/>
                <a:gd name="T17" fmla="*/ 2160 h 2160"/>
                <a:gd name="T18" fmla="*/ 3118 w 3118"/>
                <a:gd name="T19" fmla="*/ 0 h 2160"/>
                <a:gd name="T20" fmla="*/ 0 w 3118"/>
                <a:gd name="T21" fmla="*/ 0 h 2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18" h="2160">
                  <a:moveTo>
                    <a:pt x="0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2930" y="68"/>
                    <a:pt x="2930" y="68"/>
                    <a:pt x="2930" y="68"/>
                  </a:cubicBezTo>
                  <a:cubicBezTo>
                    <a:pt x="2994" y="68"/>
                    <a:pt x="3045" y="120"/>
                    <a:pt x="3045" y="183"/>
                  </a:cubicBezTo>
                  <a:cubicBezTo>
                    <a:pt x="3045" y="1976"/>
                    <a:pt x="3045" y="1976"/>
                    <a:pt x="3045" y="1976"/>
                  </a:cubicBezTo>
                  <a:cubicBezTo>
                    <a:pt x="3045" y="2040"/>
                    <a:pt x="2994" y="2091"/>
                    <a:pt x="2930" y="2091"/>
                  </a:cubicBezTo>
                  <a:cubicBezTo>
                    <a:pt x="0" y="2091"/>
                    <a:pt x="0" y="2091"/>
                    <a:pt x="0" y="2091"/>
                  </a:cubicBezTo>
                  <a:cubicBezTo>
                    <a:pt x="0" y="2160"/>
                    <a:pt x="0" y="2160"/>
                    <a:pt x="0" y="2160"/>
                  </a:cubicBezTo>
                  <a:cubicBezTo>
                    <a:pt x="3118" y="2160"/>
                    <a:pt x="3118" y="2160"/>
                    <a:pt x="3118" y="2160"/>
                  </a:cubicBezTo>
                  <a:cubicBezTo>
                    <a:pt x="3118" y="0"/>
                    <a:pt x="3118" y="0"/>
                    <a:pt x="31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3" name="Freeform 26"/>
          <p:cNvSpPr>
            <a:spLocks/>
          </p:cNvSpPr>
          <p:nvPr/>
        </p:nvSpPr>
        <p:spPr bwMode="auto">
          <a:xfrm>
            <a:off x="5091730" y="5867485"/>
            <a:ext cx="3876339" cy="861716"/>
          </a:xfrm>
          <a:custGeom>
            <a:avLst/>
            <a:gdLst>
              <a:gd name="T0" fmla="*/ 6 w 1326"/>
              <a:gd name="T1" fmla="*/ 272 h 272"/>
              <a:gd name="T2" fmla="*/ 1326 w 1326"/>
              <a:gd name="T3" fmla="*/ 272 h 272"/>
              <a:gd name="T4" fmla="*/ 1326 w 1326"/>
              <a:gd name="T5" fmla="*/ 0 h 272"/>
              <a:gd name="T6" fmla="*/ 304 w 1326"/>
              <a:gd name="T7" fmla="*/ 0 h 272"/>
              <a:gd name="T8" fmla="*/ 6 w 1326"/>
              <a:gd name="T9" fmla="*/ 225 h 272"/>
              <a:gd name="T10" fmla="*/ 0 w 1326"/>
              <a:gd name="T11" fmla="*/ 272 h 272"/>
              <a:gd name="T12" fmla="*/ 6 w 1326"/>
              <a:gd name="T13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6" h="272">
                <a:moveTo>
                  <a:pt x="6" y="272"/>
                </a:moveTo>
                <a:cubicBezTo>
                  <a:pt x="1326" y="272"/>
                  <a:pt x="1326" y="272"/>
                  <a:pt x="1326" y="272"/>
                </a:cubicBezTo>
                <a:cubicBezTo>
                  <a:pt x="1326" y="0"/>
                  <a:pt x="1326" y="0"/>
                  <a:pt x="1326" y="0"/>
                </a:cubicBezTo>
                <a:cubicBezTo>
                  <a:pt x="304" y="0"/>
                  <a:pt x="304" y="0"/>
                  <a:pt x="304" y="0"/>
                </a:cubicBezTo>
                <a:cubicBezTo>
                  <a:pt x="167" y="0"/>
                  <a:pt x="40" y="19"/>
                  <a:pt x="6" y="225"/>
                </a:cubicBezTo>
                <a:cubicBezTo>
                  <a:pt x="6" y="225"/>
                  <a:pt x="1" y="257"/>
                  <a:pt x="0" y="272"/>
                </a:cubicBezTo>
                <a:lnTo>
                  <a:pt x="6" y="2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65"/>
            <a:ext cx="4724400" cy="166743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58418" y="1331415"/>
            <a:ext cx="6542582" cy="344985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solidFill>
                  <a:schemeClr val="tx1"/>
                </a:solidFill>
                <a:latin typeface="HelveticaRounded Bold"/>
                <a:cs typeface="HelveticaRounded Bold"/>
              </a:rPr>
              <a:t>First Day of Class</a:t>
            </a:r>
            <a:endParaRPr lang="en-GB" sz="2400" dirty="0">
              <a:solidFill>
                <a:schemeClr val="tx1"/>
              </a:solidFill>
              <a:latin typeface="HelveticaRounded Bold"/>
              <a:cs typeface="HelveticaRounded Bold"/>
            </a:endParaRPr>
          </a:p>
        </p:txBody>
      </p:sp>
      <p:pic>
        <p:nvPicPr>
          <p:cNvPr id="5" name="Picture 4" descr=" 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4294967295"/>
          </p:nvPr>
        </p:nvSpPr>
        <p:spPr>
          <a:xfrm>
            <a:off x="0" y="1"/>
            <a:ext cx="9151331" cy="6627813"/>
          </a:xfrm>
          <a:solidFill>
            <a:schemeClr val="bg1">
              <a:lumMod val="95000"/>
            </a:schemeClr>
          </a:solidFill>
        </p:spPr>
      </p:sp>
      <p:grpSp>
        <p:nvGrpSpPr>
          <p:cNvPr id="20" name="Group 19"/>
          <p:cNvGrpSpPr/>
          <p:nvPr/>
        </p:nvGrpSpPr>
        <p:grpSpPr>
          <a:xfrm>
            <a:off x="-7331" y="0"/>
            <a:ext cx="9144000" cy="6858000"/>
            <a:chOff x="-7938" y="0"/>
            <a:chExt cx="9901238" cy="6858000"/>
          </a:xfrm>
        </p:grpSpPr>
        <p:grpSp>
          <p:nvGrpSpPr>
            <p:cNvPr id="21" name="Group 20"/>
            <p:cNvGrpSpPr/>
            <p:nvPr userDrawn="1"/>
          </p:nvGrpSpPr>
          <p:grpSpPr>
            <a:xfrm>
              <a:off x="-7938" y="0"/>
              <a:ext cx="9901238" cy="6858000"/>
              <a:chOff x="-7938" y="0"/>
              <a:chExt cx="9901238" cy="6858000"/>
            </a:xfrm>
          </p:grpSpPr>
          <p:sp>
            <p:nvSpPr>
              <p:cNvPr id="23" name="Freeform 7"/>
              <p:cNvSpPr>
                <a:spLocks/>
              </p:cNvSpPr>
              <p:nvPr userDrawn="1"/>
            </p:nvSpPr>
            <p:spPr bwMode="auto">
              <a:xfrm>
                <a:off x="0" y="217490"/>
                <a:ext cx="8236914" cy="1668269"/>
              </a:xfrm>
              <a:custGeom>
                <a:avLst/>
                <a:gdLst>
                  <a:gd name="T0" fmla="*/ 2560 w 2571"/>
                  <a:gd name="T1" fmla="*/ 0 h 521"/>
                  <a:gd name="T2" fmla="*/ 0 w 2571"/>
                  <a:gd name="T3" fmla="*/ 0 h 521"/>
                  <a:gd name="T4" fmla="*/ 0 w 2571"/>
                  <a:gd name="T5" fmla="*/ 520 h 521"/>
                  <a:gd name="T6" fmla="*/ 1988 w 2571"/>
                  <a:gd name="T7" fmla="*/ 521 h 521"/>
                  <a:gd name="T8" fmla="*/ 2560 w 2571"/>
                  <a:gd name="T9" fmla="*/ 90 h 521"/>
                  <a:gd name="T10" fmla="*/ 2571 w 2571"/>
                  <a:gd name="T11" fmla="*/ 0 h 521"/>
                  <a:gd name="T12" fmla="*/ 2560 w 2571"/>
                  <a:gd name="T13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71" h="521">
                    <a:moveTo>
                      <a:pt x="25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20"/>
                      <a:pt x="0" y="520"/>
                      <a:pt x="0" y="520"/>
                    </a:cubicBezTo>
                    <a:cubicBezTo>
                      <a:pt x="1988" y="521"/>
                      <a:pt x="1988" y="521"/>
                      <a:pt x="1988" y="521"/>
                    </a:cubicBezTo>
                    <a:cubicBezTo>
                      <a:pt x="2252" y="521"/>
                      <a:pt x="2494" y="484"/>
                      <a:pt x="2560" y="90"/>
                    </a:cubicBezTo>
                    <a:cubicBezTo>
                      <a:pt x="2560" y="90"/>
                      <a:pt x="2570" y="28"/>
                      <a:pt x="2571" y="0"/>
                    </a:cubicBezTo>
                    <a:lnTo>
                      <a:pt x="2560" y="0"/>
                    </a:lnTo>
                    <a:close/>
                  </a:path>
                </a:pathLst>
              </a:custGeom>
              <a:solidFill>
                <a:srgbClr val="DA1B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Freeform 6"/>
              <p:cNvSpPr>
                <a:spLocks/>
              </p:cNvSpPr>
              <p:nvPr userDrawn="1"/>
            </p:nvSpPr>
            <p:spPr bwMode="auto">
              <a:xfrm>
                <a:off x="-7938" y="0"/>
                <a:ext cx="9901238" cy="6858000"/>
              </a:xfrm>
              <a:custGeom>
                <a:avLst/>
                <a:gdLst>
                  <a:gd name="T0" fmla="*/ 0 w 3118"/>
                  <a:gd name="T1" fmla="*/ 0 h 2160"/>
                  <a:gd name="T2" fmla="*/ 0 w 3118"/>
                  <a:gd name="T3" fmla="*/ 68 h 2160"/>
                  <a:gd name="T4" fmla="*/ 2930 w 3118"/>
                  <a:gd name="T5" fmla="*/ 68 h 2160"/>
                  <a:gd name="T6" fmla="*/ 3045 w 3118"/>
                  <a:gd name="T7" fmla="*/ 183 h 2160"/>
                  <a:gd name="T8" fmla="*/ 3045 w 3118"/>
                  <a:gd name="T9" fmla="*/ 1976 h 2160"/>
                  <a:gd name="T10" fmla="*/ 2930 w 3118"/>
                  <a:gd name="T11" fmla="*/ 2091 h 2160"/>
                  <a:gd name="T12" fmla="*/ 0 w 3118"/>
                  <a:gd name="T13" fmla="*/ 2091 h 2160"/>
                  <a:gd name="T14" fmla="*/ 0 w 3118"/>
                  <a:gd name="T15" fmla="*/ 2160 h 2160"/>
                  <a:gd name="T16" fmla="*/ 3118 w 3118"/>
                  <a:gd name="T17" fmla="*/ 2160 h 2160"/>
                  <a:gd name="T18" fmla="*/ 3118 w 3118"/>
                  <a:gd name="T19" fmla="*/ 0 h 2160"/>
                  <a:gd name="T20" fmla="*/ 0 w 3118"/>
                  <a:gd name="T21" fmla="*/ 0 h 2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18" h="2160">
                    <a:moveTo>
                      <a:pt x="0" y="0"/>
                    </a:moveTo>
                    <a:cubicBezTo>
                      <a:pt x="0" y="68"/>
                      <a:pt x="0" y="68"/>
                      <a:pt x="0" y="68"/>
                    </a:cubicBezTo>
                    <a:cubicBezTo>
                      <a:pt x="2930" y="68"/>
                      <a:pt x="2930" y="68"/>
                      <a:pt x="2930" y="68"/>
                    </a:cubicBezTo>
                    <a:cubicBezTo>
                      <a:pt x="2994" y="68"/>
                      <a:pt x="3045" y="120"/>
                      <a:pt x="3045" y="183"/>
                    </a:cubicBezTo>
                    <a:cubicBezTo>
                      <a:pt x="3045" y="1976"/>
                      <a:pt x="3045" y="1976"/>
                      <a:pt x="3045" y="1976"/>
                    </a:cubicBezTo>
                    <a:cubicBezTo>
                      <a:pt x="3045" y="2040"/>
                      <a:pt x="2994" y="2091"/>
                      <a:pt x="2930" y="2091"/>
                    </a:cubicBezTo>
                    <a:cubicBezTo>
                      <a:pt x="0" y="2091"/>
                      <a:pt x="0" y="2091"/>
                      <a:pt x="0" y="2091"/>
                    </a:cubicBezTo>
                    <a:cubicBezTo>
                      <a:pt x="0" y="2160"/>
                      <a:pt x="0" y="2160"/>
                      <a:pt x="0" y="2160"/>
                    </a:cubicBezTo>
                    <a:cubicBezTo>
                      <a:pt x="3118" y="2160"/>
                      <a:pt x="3118" y="2160"/>
                      <a:pt x="3118" y="2160"/>
                    </a:cubicBezTo>
                    <a:cubicBezTo>
                      <a:pt x="3118" y="0"/>
                      <a:pt x="3118" y="0"/>
                      <a:pt x="311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1482" y="5859717"/>
              <a:ext cx="8279833" cy="840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7662" y="642478"/>
            <a:ext cx="6542582" cy="652922"/>
          </a:xfrm>
        </p:spPr>
        <p:txBody>
          <a:bodyPr>
            <a:noAutofit/>
          </a:bodyPr>
          <a:lstStyle/>
          <a:p>
            <a:pPr lvl="0"/>
            <a:r>
              <a:rPr lang="en-US" sz="3600" dirty="0" smtClean="0">
                <a:latin typeface="HelveticaRounded Bold"/>
              </a:rPr>
              <a:t>What is LaunchPad?</a:t>
            </a:r>
            <a:endParaRPr lang="en-GB" sz="3600" dirty="0">
              <a:latin typeface="HelveticaRounded 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209799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Rounded Bold"/>
              </a:rPr>
              <a:t>LaunchPad</a:t>
            </a:r>
            <a:r>
              <a:rPr lang="en-US" sz="2400" b="1" dirty="0">
                <a:latin typeface="HelveticaRounded Bold"/>
              </a:rPr>
              <a:t> </a:t>
            </a:r>
            <a:r>
              <a:rPr lang="en-US" sz="2400" b="1" dirty="0" smtClean="0">
                <a:latin typeface="HelveticaRounded Bold"/>
              </a:rPr>
              <a:t>is an online course space that includes:</a:t>
            </a:r>
            <a:endParaRPr lang="en-US" sz="2400" b="1" dirty="0">
              <a:latin typeface="HelveticaRounded Bold"/>
            </a:endParaRPr>
          </a:p>
        </p:txBody>
      </p: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6406" y="3329147"/>
            <a:ext cx="4040188" cy="314692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HelveticaRounded Bold"/>
              </a:rPr>
              <a:t>Interactive </a:t>
            </a:r>
            <a:r>
              <a:rPr lang="en-US" sz="2000" dirty="0" smtClean="0">
                <a:latin typeface="HelveticaRounded Bold"/>
              </a:rPr>
              <a:t>e-Book</a:t>
            </a:r>
          </a:p>
          <a:p>
            <a:pPr marL="0" indent="0">
              <a:buNone/>
            </a:pPr>
            <a:endParaRPr lang="en-US" sz="2000" dirty="0">
              <a:latin typeface="HelveticaRounded Bold"/>
            </a:endParaRPr>
          </a:p>
          <a:p>
            <a:r>
              <a:rPr lang="en-US" sz="2000" dirty="0">
                <a:latin typeface="HelveticaRounded Bold"/>
              </a:rPr>
              <a:t>Engaging </a:t>
            </a:r>
            <a:r>
              <a:rPr lang="en-US" sz="2000" dirty="0" smtClean="0">
                <a:latin typeface="HelveticaRounded Bold"/>
              </a:rPr>
              <a:t>multimedia</a:t>
            </a:r>
          </a:p>
          <a:p>
            <a:pPr marL="0" indent="0">
              <a:buNone/>
            </a:pPr>
            <a:endParaRPr lang="en-US" sz="2000" dirty="0">
              <a:latin typeface="HelveticaRounded Bold"/>
            </a:endParaRPr>
          </a:p>
          <a:p>
            <a:r>
              <a:rPr lang="en-US" sz="2000" dirty="0">
                <a:latin typeface="HelveticaRounded Bold"/>
              </a:rPr>
              <a:t>Effective study </a:t>
            </a:r>
            <a:r>
              <a:rPr lang="en-US" sz="2000" dirty="0" smtClean="0">
                <a:latin typeface="HelveticaRounded Bold"/>
              </a:rPr>
              <a:t>tools</a:t>
            </a:r>
          </a:p>
          <a:p>
            <a:pPr marL="0" indent="0">
              <a:buNone/>
            </a:pPr>
            <a:endParaRPr lang="en-US" sz="2000" dirty="0">
              <a:latin typeface="HelveticaRounded Bold"/>
            </a:endParaRPr>
          </a:p>
          <a:p>
            <a:r>
              <a:rPr lang="en-US" sz="2000" dirty="0">
                <a:latin typeface="HelveticaRounded Bold"/>
              </a:rPr>
              <a:t>Loads of quizzing</a:t>
            </a:r>
          </a:p>
          <a:p>
            <a:endParaRPr lang="en-US" sz="2000" dirty="0"/>
          </a:p>
        </p:txBody>
      </p:sp>
      <p:pic>
        <p:nvPicPr>
          <p:cNvPr id="15" name="Picture 14" descr="Screenshot of the LaunchPad home page listing assignments.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56" b="1"/>
          <a:stretch/>
        </p:blipFill>
        <p:spPr bwMode="auto">
          <a:xfrm>
            <a:off x="5241593" y="2438400"/>
            <a:ext cx="3521407" cy="31911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457200"/>
            <a:ext cx="6542582" cy="1130216"/>
          </a:xfrm>
        </p:spPr>
        <p:txBody>
          <a:bodyPr>
            <a:noAutofit/>
          </a:bodyPr>
          <a:lstStyle/>
          <a:p>
            <a:pPr lvl="0"/>
            <a:r>
              <a:rPr lang="en-US" sz="3600" dirty="0">
                <a:latin typeface="HelveticaRounded Bold"/>
              </a:rPr>
              <a:t>What are other students saying about it?</a:t>
            </a:r>
            <a:endParaRPr lang="en-GB" sz="3600" dirty="0">
              <a:latin typeface="HelveticaRounded Bold"/>
            </a:endParaRPr>
          </a:p>
        </p:txBody>
      </p:sp>
      <p:pic>
        <p:nvPicPr>
          <p:cNvPr id="3" name="Picture 2" descr="Three pie charts indicating that among students using LaunchPad, 81% say LaunchPad helped them understand the material better, 72% said LaunchPad led to more engagement, and 69% said LaunchPad provided valuable help with exams." title="LaunchPad Student Survey Results Grap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72" y="2209800"/>
            <a:ext cx="6186488" cy="3160061"/>
          </a:xfrm>
          <a:prstGeom prst="rect">
            <a:avLst/>
          </a:prstGeom>
        </p:spPr>
      </p:pic>
      <p:pic>
        <p:nvPicPr>
          <p:cNvPr id="6" name="Picture 5" descr="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533400"/>
            <a:ext cx="6477000" cy="1110124"/>
          </a:xfrm>
        </p:spPr>
        <p:txBody>
          <a:bodyPr>
            <a:noAutofit/>
          </a:bodyPr>
          <a:lstStyle/>
          <a:p>
            <a:pPr lvl="0"/>
            <a:r>
              <a:rPr lang="en-US" sz="3200" dirty="0">
                <a:latin typeface="HelveticaRounded Bold"/>
              </a:rPr>
              <a:t>What can LaunchPad </a:t>
            </a:r>
            <a:r>
              <a:rPr lang="en-US" sz="3200" dirty="0" smtClean="0">
                <a:latin typeface="HelveticaRounded Bold"/>
              </a:rPr>
              <a:t>do </a:t>
            </a:r>
            <a:r>
              <a:rPr lang="en-US" sz="3200" dirty="0">
                <a:latin typeface="HelveticaRounded Bold"/>
              </a:rPr>
              <a:t>for </a:t>
            </a:r>
            <a:r>
              <a:rPr lang="en-US" sz="3200" dirty="0" smtClean="0">
                <a:latin typeface="HelveticaRounded Bold"/>
              </a:rPr>
              <a:t>you?</a:t>
            </a:r>
            <a:endParaRPr lang="en-GB" sz="3200" dirty="0">
              <a:latin typeface="HelveticaRounded Bold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28600" y="2438400"/>
            <a:ext cx="5257800" cy="3306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Improve your understanding of the </a:t>
            </a:r>
            <a:r>
              <a:rPr lang="en-US" sz="2800" b="1" dirty="0" smtClean="0"/>
              <a:t>course content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Get </a:t>
            </a:r>
            <a:r>
              <a:rPr lang="en-US" sz="2800" b="1" dirty="0" smtClean="0"/>
              <a:t>you engaged </a:t>
            </a:r>
            <a:r>
              <a:rPr lang="en-US" sz="2800" b="1" dirty="0"/>
              <a:t>in the course.</a:t>
            </a:r>
          </a:p>
          <a:p>
            <a:r>
              <a:rPr lang="en-US" sz="2800" b="1" dirty="0" smtClean="0"/>
              <a:t>Help you prep </a:t>
            </a:r>
            <a:r>
              <a:rPr lang="en-US" sz="2800" b="1" dirty="0"/>
              <a:t>for your tests and quizzes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GET A BETTER GRADE!</a:t>
            </a:r>
            <a:endParaRPr lang="en-US" sz="2800" b="1" dirty="0"/>
          </a:p>
        </p:txBody>
      </p:sp>
      <p:pic>
        <p:nvPicPr>
          <p:cNvPr id="16" name="Picture 15" descr="Screenshot of a course's LaunchPad assignments." title="LaunchPad Screenshot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0"/>
          <a:stretch/>
        </p:blipFill>
        <p:spPr bwMode="auto">
          <a:xfrm>
            <a:off x="5867400" y="2362200"/>
            <a:ext cx="2743200" cy="2662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 descr="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>
                <a:latin typeface="HelveticaRounded Bold"/>
              </a:rPr>
              <a:t>So how can </a:t>
            </a:r>
            <a:r>
              <a:rPr lang="en-US" sz="3600" dirty="0" smtClean="0">
                <a:latin typeface="HelveticaRounded Bold"/>
              </a:rPr>
              <a:t>you get into LaunchPad?</a:t>
            </a:r>
            <a:endParaRPr lang="en-GB" sz="3600" dirty="0">
              <a:latin typeface="HelveticaRounded Bol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2514600"/>
            <a:ext cx="731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HelveticaRounded Bold"/>
              </a:rPr>
              <a:t>Enter an access code that you already bought.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HelveticaRounded Bold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HelveticaRounded Bold"/>
              </a:rPr>
              <a:t>Buy access online.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HelveticaRounded Bold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HelveticaRounded Bold"/>
              </a:rPr>
              <a:t>Check out LaunchPad </a:t>
            </a:r>
            <a:r>
              <a:rPr lang="en-US" sz="3200" dirty="0">
                <a:solidFill>
                  <a:schemeClr val="bg1"/>
                </a:solidFill>
                <a:latin typeface="HelveticaRounded Bold"/>
              </a:rPr>
              <a:t>with 21-day trial access.</a:t>
            </a:r>
            <a:endParaRPr lang="en-GB" sz="3200" dirty="0">
              <a:solidFill>
                <a:schemeClr val="bg1"/>
              </a:solidFill>
              <a:latin typeface="HelveticaRounded Bold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  <a:latin typeface="HelveticaRounded Bold"/>
            </a:endParaRPr>
          </a:p>
          <a:p>
            <a:pPr marL="0" lvl="1"/>
            <a:endParaRPr lang="en-US" sz="1600" dirty="0">
              <a:solidFill>
                <a:schemeClr val="bg1"/>
              </a:solidFill>
              <a:latin typeface="HelveticaRounded Bold"/>
            </a:endParaRPr>
          </a:p>
        </p:txBody>
      </p:sp>
      <p:pic>
        <p:nvPicPr>
          <p:cNvPr id="6" name="Picture 5" descr="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9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642476"/>
            <a:ext cx="6542582" cy="1110124"/>
          </a:xfrm>
        </p:spPr>
        <p:txBody>
          <a:bodyPr>
            <a:noAutofit/>
          </a:bodyPr>
          <a:lstStyle/>
          <a:p>
            <a:pPr lvl="0"/>
            <a:r>
              <a:rPr lang="en-US" sz="3200" dirty="0">
                <a:latin typeface="HelveticaRounded Bold"/>
              </a:rPr>
              <a:t>What’s this about a course URL?</a:t>
            </a:r>
            <a:endParaRPr lang="en-GB" sz="3200" dirty="0">
              <a:latin typeface="HelveticaRounded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976497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>
                <a:latin typeface="HelveticaRounded Bold"/>
              </a:rPr>
              <a:t>Your instructor </a:t>
            </a:r>
            <a:r>
              <a:rPr lang="en-US" sz="1600" b="1" dirty="0" smtClean="0">
                <a:latin typeface="HelveticaRounded Bold"/>
              </a:rPr>
              <a:t>may have already emailed or posted the course URL.</a:t>
            </a:r>
          </a:p>
          <a:p>
            <a:pPr marL="0" lvl="1"/>
            <a:endParaRPr lang="en-GB" sz="1600" b="1" dirty="0">
              <a:latin typeface="HelveticaRounded Bold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C00000"/>
                </a:solidFill>
                <a:latin typeface="HelveticaRounded Bold"/>
              </a:rPr>
              <a:t>Got the URL? </a:t>
            </a:r>
            <a:r>
              <a:rPr lang="en-US" sz="1600" dirty="0" smtClean="0">
                <a:latin typeface="HelveticaRounded Bold"/>
              </a:rPr>
              <a:t>Click on the link or paste it into a browser.</a:t>
            </a:r>
            <a:endParaRPr lang="en-US" sz="1600" dirty="0">
              <a:latin typeface="HelveticaRounded Bold"/>
            </a:endParaRPr>
          </a:p>
          <a:p>
            <a:pPr marL="0" lvl="2"/>
            <a:endParaRPr lang="en-US" sz="1600" dirty="0" smtClean="0">
              <a:latin typeface="HelveticaRounded Bold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C00000"/>
                </a:solidFill>
                <a:latin typeface="HelveticaRounded Bold"/>
              </a:rPr>
              <a:t>No URL?</a:t>
            </a:r>
          </a:p>
          <a:p>
            <a:pPr marL="457200" lvl="3"/>
            <a:r>
              <a:rPr lang="en-US" sz="1600" dirty="0" smtClean="0">
                <a:latin typeface="HelveticaRounded Bold"/>
              </a:rPr>
              <a:t>Request the URL from your instructor.</a:t>
            </a:r>
          </a:p>
          <a:p>
            <a:pPr marL="457200" lvl="3"/>
            <a:r>
              <a:rPr lang="en-US" sz="1600" dirty="0" smtClean="0">
                <a:solidFill>
                  <a:srgbClr val="C00000"/>
                </a:solidFill>
                <a:latin typeface="HelveticaRounded Bold"/>
              </a:rPr>
              <a:t>OR</a:t>
            </a:r>
          </a:p>
          <a:p>
            <a:pPr marL="457200" lvl="3"/>
            <a:r>
              <a:rPr lang="en-US" sz="1600" dirty="0" smtClean="0">
                <a:latin typeface="HelveticaRounded Bold"/>
              </a:rPr>
              <a:t>Use the Find Your LaunchPad menu under the Students heading at </a:t>
            </a:r>
            <a:r>
              <a:rPr lang="en-US" sz="1600" dirty="0" smtClean="0">
                <a:latin typeface="HelveticaRounded Bold"/>
                <a:hlinkClick r:id="rId3"/>
              </a:rPr>
              <a:t>www.launchpadworks.com</a:t>
            </a:r>
            <a:r>
              <a:rPr lang="en-US" sz="1600" dirty="0" smtClean="0">
                <a:latin typeface="HelveticaRounded Bold"/>
              </a:rPr>
              <a:t> </a:t>
            </a:r>
            <a:r>
              <a:rPr lang="en-US" sz="1600" dirty="0">
                <a:latin typeface="HelveticaRounded Bold"/>
              </a:rPr>
              <a:t>to </a:t>
            </a:r>
            <a:r>
              <a:rPr lang="en-US" sz="1600" dirty="0" smtClean="0">
                <a:latin typeface="HelveticaRounded Bold"/>
              </a:rPr>
              <a:t>enter your state, city, institution, and instructor.</a:t>
            </a:r>
            <a:endParaRPr lang="en-US" sz="1600" dirty="0">
              <a:latin typeface="HelveticaRounded Bold"/>
            </a:endParaRPr>
          </a:p>
        </p:txBody>
      </p:sp>
      <p:pic>
        <p:nvPicPr>
          <p:cNvPr id="10" name="Picture 9" descr="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  <p:pic>
        <p:nvPicPr>
          <p:cNvPr id="1026" name="Picture 2" descr="Screenshot of an example email from an instructor to a student containing the instructor's course UR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4830502" cy="14557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1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>
                <a:latin typeface="HelveticaRounded Bold"/>
              </a:rPr>
              <a:t>Got an access code?</a:t>
            </a:r>
            <a:endParaRPr lang="en-GB" sz="3600" dirty="0">
              <a:latin typeface="HelveticaRounded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743200"/>
            <a:ext cx="335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HelveticaRounded Bold"/>
              </a:rPr>
              <a:t>Select “I have a student access code</a:t>
            </a:r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.”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Enter </a:t>
            </a:r>
            <a:r>
              <a:rPr lang="en-US" sz="2400" dirty="0">
                <a:solidFill>
                  <a:schemeClr val="bg1"/>
                </a:solidFill>
                <a:latin typeface="HelveticaRounded Bold"/>
              </a:rPr>
              <a:t>the code exactly as it appears on the </a:t>
            </a:r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card.</a:t>
            </a:r>
            <a:endParaRPr lang="en-US" sz="2400" dirty="0">
              <a:solidFill>
                <a:schemeClr val="bg1"/>
              </a:solidFill>
              <a:latin typeface="HelveticaRounded Bold"/>
            </a:endParaRPr>
          </a:p>
          <a:p>
            <a:pPr marL="342900" lvl="2" indent="-342900">
              <a:buFont typeface="+mj-lt"/>
              <a:buAutoNum type="arabicPeriod"/>
            </a:pPr>
            <a:r>
              <a:rPr lang="en-US" sz="2400">
                <a:solidFill>
                  <a:schemeClr val="bg1"/>
                </a:solidFill>
                <a:latin typeface="HelveticaRounded Bold"/>
              </a:rPr>
              <a:t>Click </a:t>
            </a:r>
            <a:r>
              <a:rPr lang="en-US" sz="2400" smtClean="0">
                <a:solidFill>
                  <a:schemeClr val="bg1"/>
                </a:solidFill>
                <a:latin typeface="HelveticaRounded Bold"/>
              </a:rPr>
              <a:t>“Submit.”</a:t>
            </a:r>
            <a:endParaRPr lang="en-US" sz="2400" dirty="0">
              <a:solidFill>
                <a:schemeClr val="bg1"/>
              </a:solidFill>
              <a:latin typeface="HelveticaRounded Bold"/>
            </a:endParaRPr>
          </a:p>
        </p:txBody>
      </p:sp>
      <p:pic>
        <p:nvPicPr>
          <p:cNvPr id="3" name="Picture 2" descr="Screenshot of a section of the LaunchPad website containing the title &quot;New Student Registration.&quot; Three options are listed vertically and the first option is selected, which reads &quot;I have a student access code.&quot; It includes a text box where students enter their LaunchPad access code and a button they click labeled &quot;Submit.&quot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14600"/>
            <a:ext cx="4210050" cy="2584971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6858000" y="2337816"/>
            <a:ext cx="512065" cy="63398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1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62000" y="642478"/>
            <a:ext cx="6542582" cy="1033922"/>
          </a:xfrm>
        </p:spPr>
        <p:txBody>
          <a:bodyPr>
            <a:noAutofit/>
          </a:bodyPr>
          <a:lstStyle/>
          <a:p>
            <a:pPr lvl="0"/>
            <a:r>
              <a:rPr lang="en-US" sz="3400" dirty="0" smtClean="0">
                <a:latin typeface="HelveticaRounded Bold"/>
              </a:rPr>
              <a:t>Not ready to purchase access?</a:t>
            </a:r>
            <a:endParaRPr lang="en-GB" sz="3400" dirty="0">
              <a:latin typeface="HelveticaRounded 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8956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Need to start working but can’t purchase now?</a:t>
            </a:r>
          </a:p>
          <a:p>
            <a:pPr marL="0" lvl="1"/>
            <a:endParaRPr lang="en-US" sz="2400" dirty="0" smtClean="0">
              <a:solidFill>
                <a:schemeClr val="bg1"/>
              </a:solidFill>
              <a:latin typeface="HelveticaRounded Bold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Select </a:t>
            </a:r>
            <a:r>
              <a:rPr lang="en-US" sz="2400" dirty="0">
                <a:solidFill>
                  <a:schemeClr val="bg1"/>
                </a:solidFill>
                <a:latin typeface="HelveticaRounded Bold"/>
              </a:rPr>
              <a:t>“I </a:t>
            </a:r>
            <a:r>
              <a:rPr lang="en-US" sz="2400" dirty="0" smtClean="0">
                <a:solidFill>
                  <a:schemeClr val="bg1"/>
                </a:solidFill>
                <a:latin typeface="HelveticaRounded Bold"/>
              </a:rPr>
              <a:t>need to pay later.”</a:t>
            </a:r>
            <a:endParaRPr lang="en-US" sz="2400" dirty="0">
              <a:solidFill>
                <a:schemeClr val="bg1"/>
              </a:solidFill>
              <a:latin typeface="HelveticaRounded Bold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HelveticaRounded Bold"/>
              </a:rPr>
              <a:t>Enter your email address and click “Submit.”</a:t>
            </a:r>
            <a:endParaRPr lang="en-GB" sz="2400" dirty="0">
              <a:solidFill>
                <a:schemeClr val="bg1"/>
              </a:solidFill>
              <a:latin typeface="HelveticaRounded Bold"/>
            </a:endParaRPr>
          </a:p>
        </p:txBody>
      </p:sp>
      <p:pic>
        <p:nvPicPr>
          <p:cNvPr id="2" name="Picture 1" descr="Screenshot of a section of the LaunchPad website containing the title &quot;New Student Registration.&quot; Three options are listed vertically and the third option down is selected, which reads &quot;I need to pay later.&quot; It includes a text box where students enter their email address and a button they click labeled &quot;Submit.&quot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90800"/>
            <a:ext cx="4222304" cy="2614613"/>
          </a:xfrm>
          <a:prstGeom prst="rect">
            <a:avLst/>
          </a:prstGeom>
        </p:spPr>
      </p:pic>
      <p:cxnSp>
        <p:nvCxnSpPr>
          <p:cNvPr id="12" name="Straight Arrow Connector 11" descr="Screenshot of the section of the LaunchPad website titled New Student Registration. It contains three options listed vertically. The third option down is selected, which reads &quot;I need to pay later.&quot; It includes a text box promptig students to enter their email address and contains a button labeled &quot;submit.&quot;"/>
          <p:cNvCxnSpPr/>
          <p:nvPr/>
        </p:nvCxnSpPr>
        <p:spPr>
          <a:xfrm flipH="1">
            <a:off x="6857552" y="3276600"/>
            <a:ext cx="582693" cy="79857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457200"/>
            <a:ext cx="6858000" cy="1110122"/>
          </a:xfrm>
        </p:spPr>
        <p:txBody>
          <a:bodyPr>
            <a:noAutofit/>
          </a:bodyPr>
          <a:lstStyle/>
          <a:p>
            <a:pPr lvl="0"/>
            <a:r>
              <a:rPr lang="en-GB" sz="3200" dirty="0" smtClean="0">
                <a:latin typeface="HelveticaRounded Bold"/>
              </a:rPr>
              <a:t>Where can you get more help?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91000" y="2362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191000" y="2362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" y="19812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2057400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Rounded Bold"/>
              </a:rPr>
              <a:t>If you have issues with your account, course content, or tools, contact Macmillan </a:t>
            </a:r>
            <a:r>
              <a:rPr lang="en-US" dirty="0" smtClean="0">
                <a:latin typeface="HelveticaRounded Bold"/>
              </a:rPr>
              <a:t>Learning Technical </a:t>
            </a:r>
            <a:r>
              <a:rPr lang="en-US" dirty="0">
                <a:latin typeface="HelveticaRounded Bold"/>
              </a:rPr>
              <a:t>Support. </a:t>
            </a:r>
            <a:endParaRPr lang="en-US" dirty="0" smtClean="0">
              <a:latin typeface="HelveticaRounded Bold"/>
            </a:endParaRPr>
          </a:p>
          <a:p>
            <a:endParaRPr lang="en-US" dirty="0">
              <a:latin typeface="HelveticaRounded Bold"/>
            </a:endParaRPr>
          </a:p>
          <a:p>
            <a:r>
              <a:rPr lang="en-US" dirty="0" smtClean="0">
                <a:latin typeface="HelveticaRounded Bold"/>
              </a:rPr>
              <a:t>Website: macmillanlearning.com/support</a:t>
            </a:r>
          </a:p>
          <a:p>
            <a:r>
              <a:rPr lang="en-US" dirty="0" smtClean="0">
                <a:latin typeface="HelveticaRounded Bold"/>
              </a:rPr>
              <a:t>Phone: </a:t>
            </a:r>
            <a:r>
              <a:rPr lang="en-US" b="1" dirty="0" smtClean="0">
                <a:solidFill>
                  <a:srgbClr val="C00000"/>
                </a:solidFill>
                <a:latin typeface="HelveticaRounded Bold"/>
              </a:rPr>
              <a:t>1-800-936-6899</a:t>
            </a:r>
            <a:endParaRPr lang="en-US" dirty="0">
              <a:solidFill>
                <a:srgbClr val="C00000"/>
              </a:solidFill>
              <a:latin typeface="HelveticaRounded Bold"/>
            </a:endParaRPr>
          </a:p>
          <a:p>
            <a:r>
              <a:rPr lang="en-US" dirty="0" smtClean="0">
                <a:latin typeface="HelveticaRounded Bold"/>
              </a:rPr>
              <a:t>Online form: </a:t>
            </a:r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www.macmillanlearning.com/Catalog/techsupport</a:t>
            </a:r>
            <a:r>
              <a:rPr lang="en-US" dirty="0" smtClean="0">
                <a:latin typeface="HelveticaRounded Bold"/>
              </a:rPr>
              <a:t> </a:t>
            </a:r>
            <a:endParaRPr lang="en-US" dirty="0">
              <a:latin typeface="HelveticaRounded Bol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038600"/>
            <a:ext cx="5410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HelveticaRounded Bold"/>
              </a:rPr>
              <a:t>Technical Support Hours </a:t>
            </a:r>
            <a:r>
              <a:rPr lang="en-US" dirty="0" smtClean="0">
                <a:latin typeface="HelveticaRounded Bold"/>
              </a:rPr>
              <a:t>(Eastern Time)</a:t>
            </a:r>
          </a:p>
          <a:p>
            <a:r>
              <a:rPr lang="en-US" dirty="0" smtClean="0">
                <a:latin typeface="HelveticaRounded Bold"/>
              </a:rPr>
              <a:t>          </a:t>
            </a:r>
          </a:p>
          <a:p>
            <a:pPr marL="236538" indent="-236538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latin typeface="HelveticaRounded Bold"/>
              </a:rPr>
              <a:t>Monday through Thursday 8:00 a.m. to 3:00 a.m. </a:t>
            </a:r>
          </a:p>
          <a:p>
            <a:pPr marL="236538" indent="-236538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latin typeface="HelveticaRounded Bold"/>
              </a:rPr>
              <a:t>Friday 8:00 a.m. to midnight</a:t>
            </a:r>
          </a:p>
          <a:p>
            <a:pPr marL="236538" indent="-236538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latin typeface="HelveticaRounded Bold"/>
              </a:rPr>
              <a:t>Saturday noon to 8:00 p.m. </a:t>
            </a:r>
          </a:p>
          <a:p>
            <a:pPr marL="236538" indent="-236538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latin typeface="HelveticaRounded Bold"/>
              </a:rPr>
              <a:t>Sunday noon to 3:00 a.m. </a:t>
            </a:r>
          </a:p>
          <a:p>
            <a:endParaRPr lang="en-US" dirty="0"/>
          </a:p>
        </p:txBody>
      </p:sp>
      <p:pic>
        <p:nvPicPr>
          <p:cNvPr id="14" name="Picture 2" descr="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950184"/>
            <a:ext cx="1688616" cy="168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932518"/>
            <a:ext cx="1537038" cy="7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3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310</Words>
  <Application>Microsoft Office PowerPoint</Application>
  <PresentationFormat>On-screen Show (4:3)</PresentationFormat>
  <Paragraphs>58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HelveticaRounded Bold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Guardabascio, Matia</dc:creator>
  <cp:lastModifiedBy>Erickson, Susan</cp:lastModifiedBy>
  <cp:revision>69</cp:revision>
  <dcterms:created xsi:type="dcterms:W3CDTF">2014-07-11T14:56:32Z</dcterms:created>
  <dcterms:modified xsi:type="dcterms:W3CDTF">2017-01-31T19:42:32Z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ServerID">
    <vt:lpwstr>0d673023-5242-4d13-a9d7-ca41728b752d</vt:lpwstr>
  </property>
  <property fmtid="{D5CDD505-2E9C-101B-9397-08002B2CF9AE}" pid="3" name="Offisync_ProviderInitializationData">
    <vt:lpwstr>https://campus.macmillan.com</vt:lpwstr>
  </property>
  <property fmtid="{D5CDD505-2E9C-101B-9397-08002B2CF9AE}" pid="4" name="Jive_LatestUserAccountName">
    <vt:lpwstr>lynette.ledoux</vt:lpwstr>
  </property>
  <property fmtid="{D5CDD505-2E9C-101B-9397-08002B2CF9AE}" pid="5" name="Jive_VersionGuid">
    <vt:lpwstr>b12ad264-01d5-4bcb-85cc-1d640082dbae</vt:lpwstr>
  </property>
  <property fmtid="{D5CDD505-2E9C-101B-9397-08002B2CF9AE}" pid="6" name="Offisync_UpdateToken">
    <vt:lpwstr>6</vt:lpwstr>
  </property>
  <property fmtid="{D5CDD505-2E9C-101B-9397-08002B2CF9AE}" pid="7" name="Offisync_UniqueId">
    <vt:lpwstr>35161</vt:lpwstr>
  </property>
  <property fmtid="{D5CDD505-2E9C-101B-9397-08002B2CF9AE}" pid="8" name="Jive_ModifiedButNotPublished">
    <vt:lpwstr/>
  </property>
</Properties>
</file>