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56"/>
  </p:notesMasterIdLst>
  <p:sldIdLst>
    <p:sldId id="256" r:id="rId3"/>
    <p:sldId id="257" r:id="rId4"/>
    <p:sldId id="348" r:id="rId5"/>
    <p:sldId id="355" r:id="rId6"/>
    <p:sldId id="347" r:id="rId7"/>
    <p:sldId id="270" r:id="rId8"/>
    <p:sldId id="301" r:id="rId9"/>
    <p:sldId id="349" r:id="rId10"/>
    <p:sldId id="310" r:id="rId11"/>
    <p:sldId id="311" r:id="rId12"/>
    <p:sldId id="351" r:id="rId13"/>
    <p:sldId id="312" r:id="rId14"/>
    <p:sldId id="313" r:id="rId15"/>
    <p:sldId id="352" r:id="rId16"/>
    <p:sldId id="308" r:id="rId17"/>
    <p:sldId id="309" r:id="rId18"/>
    <p:sldId id="307" r:id="rId19"/>
    <p:sldId id="302" r:id="rId20"/>
    <p:sldId id="304" r:id="rId21"/>
    <p:sldId id="305" r:id="rId22"/>
    <p:sldId id="350" r:id="rId23"/>
    <p:sldId id="314" r:id="rId24"/>
    <p:sldId id="315" r:id="rId25"/>
    <p:sldId id="344" r:id="rId26"/>
    <p:sldId id="316" r:id="rId27"/>
    <p:sldId id="318" r:id="rId28"/>
    <p:sldId id="319" r:id="rId29"/>
    <p:sldId id="320" r:id="rId30"/>
    <p:sldId id="353" r:id="rId31"/>
    <p:sldId id="343" r:id="rId32"/>
    <p:sldId id="321" r:id="rId33"/>
    <p:sldId id="317" r:id="rId34"/>
    <p:sldId id="322" r:id="rId35"/>
    <p:sldId id="324" r:id="rId36"/>
    <p:sldId id="325" r:id="rId37"/>
    <p:sldId id="345" r:id="rId38"/>
    <p:sldId id="326" r:id="rId39"/>
    <p:sldId id="328" r:id="rId40"/>
    <p:sldId id="329" r:id="rId41"/>
    <p:sldId id="327" r:id="rId42"/>
    <p:sldId id="330" r:id="rId43"/>
    <p:sldId id="333" r:id="rId44"/>
    <p:sldId id="354" r:id="rId45"/>
    <p:sldId id="331" r:id="rId46"/>
    <p:sldId id="336" r:id="rId47"/>
    <p:sldId id="346" r:id="rId48"/>
    <p:sldId id="337" r:id="rId49"/>
    <p:sldId id="356" r:id="rId50"/>
    <p:sldId id="338" r:id="rId51"/>
    <p:sldId id="339" r:id="rId52"/>
    <p:sldId id="341" r:id="rId53"/>
    <p:sldId id="340" r:id="rId54"/>
    <p:sldId id="357"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84" autoAdjust="0"/>
    <p:restoredTop sz="94660"/>
  </p:normalViewPr>
  <p:slideViewPr>
    <p:cSldViewPr>
      <p:cViewPr>
        <p:scale>
          <a:sx n="60" d="100"/>
          <a:sy n="60" d="100"/>
        </p:scale>
        <p:origin x="-900" y="168"/>
      </p:cViewPr>
      <p:guideLst>
        <p:guide orient="horz" pos="2160"/>
        <p:guide pos="2880"/>
      </p:guideLst>
    </p:cSldViewPr>
  </p:slideViewPr>
  <p:notesTextViewPr>
    <p:cViewPr>
      <p:scale>
        <a:sx n="1" d="1"/>
        <a:sy n="1" d="1"/>
      </p:scale>
      <p:origin x="0" y="0"/>
    </p:cViewPr>
  </p:notesTextViewPr>
  <p:sorterViewPr>
    <p:cViewPr>
      <p:scale>
        <a:sx n="100" d="100"/>
        <a:sy n="100" d="100"/>
      </p:scale>
      <p:origin x="0" y="18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B0CABA-802F-43E2-A596-AF19129876D4}"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CA"/>
        </a:p>
      </dgm:t>
    </dgm:pt>
    <dgm:pt modelId="{6D6E94D2-6A7F-4AA4-998F-373C751958EF}">
      <dgm:prSet phldrT="[Text]"/>
      <dgm:spPr/>
      <dgm:t>
        <a:bodyPr/>
        <a:lstStyle/>
        <a:p>
          <a:r>
            <a:rPr lang="en-CA" dirty="0" smtClean="0"/>
            <a:t>(Prediction)</a:t>
          </a:r>
          <a:endParaRPr lang="en-CA" dirty="0"/>
        </a:p>
      </dgm:t>
    </dgm:pt>
    <dgm:pt modelId="{5BAC8E1C-348F-4B98-B371-52B1B0DFF677}" type="parTrans" cxnId="{385A78A2-B657-4EBA-971F-8762D6408D84}">
      <dgm:prSet/>
      <dgm:spPr/>
      <dgm:t>
        <a:bodyPr/>
        <a:lstStyle/>
        <a:p>
          <a:endParaRPr lang="en-CA"/>
        </a:p>
      </dgm:t>
    </dgm:pt>
    <dgm:pt modelId="{1DCF363A-061B-4352-BC77-0FBC940D12F1}" type="sibTrans" cxnId="{385A78A2-B657-4EBA-971F-8762D6408D84}">
      <dgm:prSet/>
      <dgm:spPr/>
      <dgm:t>
        <a:bodyPr/>
        <a:lstStyle/>
        <a:p>
          <a:endParaRPr lang="en-CA" dirty="0"/>
        </a:p>
      </dgm:t>
    </dgm:pt>
    <dgm:pt modelId="{ACFC825F-7875-4578-80E9-EE0271397780}">
      <dgm:prSet phldrT="[Text]"/>
      <dgm:spPr/>
      <dgm:t>
        <a:bodyPr/>
        <a:lstStyle/>
        <a:p>
          <a:r>
            <a:rPr lang="en-CA" dirty="0" smtClean="0"/>
            <a:t>Transmission</a:t>
          </a:r>
          <a:endParaRPr lang="en-CA" dirty="0"/>
        </a:p>
      </dgm:t>
    </dgm:pt>
    <dgm:pt modelId="{9B624B19-CFC8-46DD-81D2-84E5B51849D2}" type="parTrans" cxnId="{EA13A47B-4C8D-4C59-966D-7C9D3393ED4A}">
      <dgm:prSet/>
      <dgm:spPr/>
      <dgm:t>
        <a:bodyPr/>
        <a:lstStyle/>
        <a:p>
          <a:endParaRPr lang="en-CA"/>
        </a:p>
      </dgm:t>
    </dgm:pt>
    <dgm:pt modelId="{E65AE256-BC61-4EFA-BBFC-722A21CA3274}" type="sibTrans" cxnId="{EA13A47B-4C8D-4C59-966D-7C9D3393ED4A}">
      <dgm:prSet/>
      <dgm:spPr/>
      <dgm:t>
        <a:bodyPr/>
        <a:lstStyle/>
        <a:p>
          <a:endParaRPr lang="en-CA" dirty="0"/>
        </a:p>
      </dgm:t>
    </dgm:pt>
    <dgm:pt modelId="{C0A1DBCF-9FB8-42F7-8DA3-EF60941A2125}">
      <dgm:prSet phldrT="[Text]"/>
      <dgm:spPr/>
      <dgm:t>
        <a:bodyPr/>
        <a:lstStyle/>
        <a:p>
          <a:r>
            <a:rPr lang="en-CA" dirty="0" smtClean="0"/>
            <a:t>Policy Response</a:t>
          </a:r>
          <a:endParaRPr lang="en-CA" dirty="0"/>
        </a:p>
      </dgm:t>
    </dgm:pt>
    <dgm:pt modelId="{231BCBC7-B358-4B69-A1E9-127F6DBD6F1B}" type="parTrans" cxnId="{011987A7-8F95-4974-8F60-C7275ECA0566}">
      <dgm:prSet/>
      <dgm:spPr/>
      <dgm:t>
        <a:bodyPr/>
        <a:lstStyle/>
        <a:p>
          <a:endParaRPr lang="en-CA"/>
        </a:p>
      </dgm:t>
    </dgm:pt>
    <dgm:pt modelId="{2E0EFF8E-6047-4345-90B2-DDDC2CCF793C}" type="sibTrans" cxnId="{011987A7-8F95-4974-8F60-C7275ECA0566}">
      <dgm:prSet/>
      <dgm:spPr/>
      <dgm:t>
        <a:bodyPr/>
        <a:lstStyle/>
        <a:p>
          <a:endParaRPr lang="en-CA" dirty="0"/>
        </a:p>
      </dgm:t>
    </dgm:pt>
    <dgm:pt modelId="{24956A3B-7C4B-4E61-917F-47FD8D565C22}">
      <dgm:prSet phldrT="[Text]"/>
      <dgm:spPr/>
      <dgm:t>
        <a:bodyPr/>
        <a:lstStyle/>
        <a:p>
          <a:r>
            <a:rPr lang="en-CA" dirty="0" smtClean="0"/>
            <a:t>Prevention</a:t>
          </a:r>
          <a:endParaRPr lang="en-CA" dirty="0"/>
        </a:p>
      </dgm:t>
    </dgm:pt>
    <dgm:pt modelId="{08840243-76EC-4FC1-917B-CA25CCAD0C47}" type="parTrans" cxnId="{0E41C100-BD7E-4F4C-85C4-7CB2A0279212}">
      <dgm:prSet/>
      <dgm:spPr/>
      <dgm:t>
        <a:bodyPr/>
        <a:lstStyle/>
        <a:p>
          <a:endParaRPr lang="en-CA"/>
        </a:p>
      </dgm:t>
    </dgm:pt>
    <dgm:pt modelId="{5874B622-6D2C-454F-89F7-DD8238563E2D}" type="sibTrans" cxnId="{0E41C100-BD7E-4F4C-85C4-7CB2A0279212}">
      <dgm:prSet/>
      <dgm:spPr/>
      <dgm:t>
        <a:bodyPr/>
        <a:lstStyle/>
        <a:p>
          <a:endParaRPr lang="en-CA" dirty="0"/>
        </a:p>
      </dgm:t>
    </dgm:pt>
    <dgm:pt modelId="{A17A0113-4948-4988-AC5B-C0E26A461EEE}">
      <dgm:prSet phldrT="[Text]"/>
      <dgm:spPr/>
      <dgm:t>
        <a:bodyPr/>
        <a:lstStyle/>
        <a:p>
          <a:r>
            <a:rPr lang="en-CA" dirty="0" smtClean="0"/>
            <a:t>Causes</a:t>
          </a:r>
          <a:endParaRPr lang="en-CA" dirty="0"/>
        </a:p>
      </dgm:t>
    </dgm:pt>
    <dgm:pt modelId="{708FCBF4-4A7C-456E-9C1F-8D6FFB2AA7A5}" type="parTrans" cxnId="{8896049D-890C-48E8-A626-2B259B2AF6BB}">
      <dgm:prSet/>
      <dgm:spPr/>
      <dgm:t>
        <a:bodyPr/>
        <a:lstStyle/>
        <a:p>
          <a:endParaRPr lang="en-CA"/>
        </a:p>
      </dgm:t>
    </dgm:pt>
    <dgm:pt modelId="{F44D7AA5-5B7A-4B07-AFCE-31A6FC9DDB80}" type="sibTrans" cxnId="{8896049D-890C-48E8-A626-2B259B2AF6BB}">
      <dgm:prSet/>
      <dgm:spPr/>
      <dgm:t>
        <a:bodyPr/>
        <a:lstStyle/>
        <a:p>
          <a:endParaRPr lang="en-CA" dirty="0"/>
        </a:p>
      </dgm:t>
    </dgm:pt>
    <dgm:pt modelId="{ACB819CA-370A-4DAC-97F1-323561D4DD1D}" type="pres">
      <dgm:prSet presAssocID="{DBB0CABA-802F-43E2-A596-AF19129876D4}" presName="cycle" presStyleCnt="0">
        <dgm:presLayoutVars>
          <dgm:dir/>
          <dgm:resizeHandles val="exact"/>
        </dgm:presLayoutVars>
      </dgm:prSet>
      <dgm:spPr/>
      <dgm:t>
        <a:bodyPr/>
        <a:lstStyle/>
        <a:p>
          <a:endParaRPr lang="en-CA"/>
        </a:p>
      </dgm:t>
    </dgm:pt>
    <dgm:pt modelId="{581ACDF1-756C-4E1F-9C02-E35E972BA9FB}" type="pres">
      <dgm:prSet presAssocID="{6D6E94D2-6A7F-4AA4-998F-373C751958EF}" presName="node" presStyleLbl="node1" presStyleIdx="0" presStyleCnt="5">
        <dgm:presLayoutVars>
          <dgm:bulletEnabled val="1"/>
        </dgm:presLayoutVars>
      </dgm:prSet>
      <dgm:spPr/>
      <dgm:t>
        <a:bodyPr/>
        <a:lstStyle/>
        <a:p>
          <a:endParaRPr lang="en-CA"/>
        </a:p>
      </dgm:t>
    </dgm:pt>
    <dgm:pt modelId="{8362D598-B5B8-4503-A4EB-7BFCB70F8051}" type="pres">
      <dgm:prSet presAssocID="{1DCF363A-061B-4352-BC77-0FBC940D12F1}" presName="sibTrans" presStyleLbl="sibTrans2D1" presStyleIdx="0" presStyleCnt="5"/>
      <dgm:spPr/>
      <dgm:t>
        <a:bodyPr/>
        <a:lstStyle/>
        <a:p>
          <a:endParaRPr lang="en-CA"/>
        </a:p>
      </dgm:t>
    </dgm:pt>
    <dgm:pt modelId="{7C7FA9B6-9314-4804-A3FF-E1EFA4D8C024}" type="pres">
      <dgm:prSet presAssocID="{1DCF363A-061B-4352-BC77-0FBC940D12F1}" presName="connectorText" presStyleLbl="sibTrans2D1" presStyleIdx="0" presStyleCnt="5"/>
      <dgm:spPr/>
      <dgm:t>
        <a:bodyPr/>
        <a:lstStyle/>
        <a:p>
          <a:endParaRPr lang="en-CA"/>
        </a:p>
      </dgm:t>
    </dgm:pt>
    <dgm:pt modelId="{5CD43F6D-24BD-43FC-AA0D-29E3E2198524}" type="pres">
      <dgm:prSet presAssocID="{ACFC825F-7875-4578-80E9-EE0271397780}" presName="node" presStyleLbl="node1" presStyleIdx="1" presStyleCnt="5">
        <dgm:presLayoutVars>
          <dgm:bulletEnabled val="1"/>
        </dgm:presLayoutVars>
      </dgm:prSet>
      <dgm:spPr/>
      <dgm:t>
        <a:bodyPr/>
        <a:lstStyle/>
        <a:p>
          <a:endParaRPr lang="en-CA"/>
        </a:p>
      </dgm:t>
    </dgm:pt>
    <dgm:pt modelId="{99AF54AB-1394-412D-B1E0-069AA066FE10}" type="pres">
      <dgm:prSet presAssocID="{E65AE256-BC61-4EFA-BBFC-722A21CA3274}" presName="sibTrans" presStyleLbl="sibTrans2D1" presStyleIdx="1" presStyleCnt="5"/>
      <dgm:spPr/>
      <dgm:t>
        <a:bodyPr/>
        <a:lstStyle/>
        <a:p>
          <a:endParaRPr lang="en-CA"/>
        </a:p>
      </dgm:t>
    </dgm:pt>
    <dgm:pt modelId="{D56341A9-A106-4E27-A9DD-1245AB1C7C5E}" type="pres">
      <dgm:prSet presAssocID="{E65AE256-BC61-4EFA-BBFC-722A21CA3274}" presName="connectorText" presStyleLbl="sibTrans2D1" presStyleIdx="1" presStyleCnt="5"/>
      <dgm:spPr/>
      <dgm:t>
        <a:bodyPr/>
        <a:lstStyle/>
        <a:p>
          <a:endParaRPr lang="en-CA"/>
        </a:p>
      </dgm:t>
    </dgm:pt>
    <dgm:pt modelId="{6FBDA9E0-D3D5-424C-A81E-A839C096A626}" type="pres">
      <dgm:prSet presAssocID="{C0A1DBCF-9FB8-42F7-8DA3-EF60941A2125}" presName="node" presStyleLbl="node1" presStyleIdx="2" presStyleCnt="5">
        <dgm:presLayoutVars>
          <dgm:bulletEnabled val="1"/>
        </dgm:presLayoutVars>
      </dgm:prSet>
      <dgm:spPr/>
      <dgm:t>
        <a:bodyPr/>
        <a:lstStyle/>
        <a:p>
          <a:endParaRPr lang="en-CA"/>
        </a:p>
      </dgm:t>
    </dgm:pt>
    <dgm:pt modelId="{14CD10D8-449E-4967-BFC9-9F397F235D72}" type="pres">
      <dgm:prSet presAssocID="{2E0EFF8E-6047-4345-90B2-DDDC2CCF793C}" presName="sibTrans" presStyleLbl="sibTrans2D1" presStyleIdx="2" presStyleCnt="5" custLinFactY="3633" custLinFactNeighborX="-26109" custLinFactNeighborY="100000"/>
      <dgm:spPr/>
      <dgm:t>
        <a:bodyPr/>
        <a:lstStyle/>
        <a:p>
          <a:endParaRPr lang="en-CA"/>
        </a:p>
      </dgm:t>
    </dgm:pt>
    <dgm:pt modelId="{BB1F89FA-8F82-4D33-B900-05D78552021D}" type="pres">
      <dgm:prSet presAssocID="{2E0EFF8E-6047-4345-90B2-DDDC2CCF793C}" presName="connectorText" presStyleLbl="sibTrans2D1" presStyleIdx="2" presStyleCnt="5"/>
      <dgm:spPr/>
      <dgm:t>
        <a:bodyPr/>
        <a:lstStyle/>
        <a:p>
          <a:endParaRPr lang="en-CA"/>
        </a:p>
      </dgm:t>
    </dgm:pt>
    <dgm:pt modelId="{35CE71E5-74BA-4165-9FAA-0A61DDC50F48}" type="pres">
      <dgm:prSet presAssocID="{24956A3B-7C4B-4E61-917F-47FD8D565C22}" presName="node" presStyleLbl="node1" presStyleIdx="3" presStyleCnt="5">
        <dgm:presLayoutVars>
          <dgm:bulletEnabled val="1"/>
        </dgm:presLayoutVars>
      </dgm:prSet>
      <dgm:spPr/>
      <dgm:t>
        <a:bodyPr/>
        <a:lstStyle/>
        <a:p>
          <a:endParaRPr lang="en-CA"/>
        </a:p>
      </dgm:t>
    </dgm:pt>
    <dgm:pt modelId="{5557F078-1313-48E3-9EC9-DDF13524571B}" type="pres">
      <dgm:prSet presAssocID="{5874B622-6D2C-454F-89F7-DD8238563E2D}" presName="sibTrans" presStyleLbl="sibTrans2D1" presStyleIdx="3" presStyleCnt="5"/>
      <dgm:spPr/>
      <dgm:t>
        <a:bodyPr/>
        <a:lstStyle/>
        <a:p>
          <a:endParaRPr lang="en-CA"/>
        </a:p>
      </dgm:t>
    </dgm:pt>
    <dgm:pt modelId="{3DE8C561-28C9-4EFA-9B48-075B309D37CA}" type="pres">
      <dgm:prSet presAssocID="{5874B622-6D2C-454F-89F7-DD8238563E2D}" presName="connectorText" presStyleLbl="sibTrans2D1" presStyleIdx="3" presStyleCnt="5"/>
      <dgm:spPr/>
      <dgm:t>
        <a:bodyPr/>
        <a:lstStyle/>
        <a:p>
          <a:endParaRPr lang="en-CA"/>
        </a:p>
      </dgm:t>
    </dgm:pt>
    <dgm:pt modelId="{10281F69-6470-466C-AB42-46CB83079A66}" type="pres">
      <dgm:prSet presAssocID="{A17A0113-4948-4988-AC5B-C0E26A461EEE}" presName="node" presStyleLbl="node1" presStyleIdx="4" presStyleCnt="5">
        <dgm:presLayoutVars>
          <dgm:bulletEnabled val="1"/>
        </dgm:presLayoutVars>
      </dgm:prSet>
      <dgm:spPr/>
      <dgm:t>
        <a:bodyPr/>
        <a:lstStyle/>
        <a:p>
          <a:endParaRPr lang="en-CA"/>
        </a:p>
      </dgm:t>
    </dgm:pt>
    <dgm:pt modelId="{BAC35645-41C5-4BDF-B1F9-876F56220A9D}" type="pres">
      <dgm:prSet presAssocID="{F44D7AA5-5B7A-4B07-AFCE-31A6FC9DDB80}" presName="sibTrans" presStyleLbl="sibTrans2D1" presStyleIdx="4" presStyleCnt="5"/>
      <dgm:spPr/>
      <dgm:t>
        <a:bodyPr/>
        <a:lstStyle/>
        <a:p>
          <a:endParaRPr lang="en-CA"/>
        </a:p>
      </dgm:t>
    </dgm:pt>
    <dgm:pt modelId="{7FAC32F3-1E9D-442E-8523-4C26492AF991}" type="pres">
      <dgm:prSet presAssocID="{F44D7AA5-5B7A-4B07-AFCE-31A6FC9DDB80}" presName="connectorText" presStyleLbl="sibTrans2D1" presStyleIdx="4" presStyleCnt="5"/>
      <dgm:spPr/>
      <dgm:t>
        <a:bodyPr/>
        <a:lstStyle/>
        <a:p>
          <a:endParaRPr lang="en-CA"/>
        </a:p>
      </dgm:t>
    </dgm:pt>
  </dgm:ptLst>
  <dgm:cxnLst>
    <dgm:cxn modelId="{0E41C100-BD7E-4F4C-85C4-7CB2A0279212}" srcId="{DBB0CABA-802F-43E2-A596-AF19129876D4}" destId="{24956A3B-7C4B-4E61-917F-47FD8D565C22}" srcOrd="3" destOrd="0" parTransId="{08840243-76EC-4FC1-917B-CA25CCAD0C47}" sibTransId="{5874B622-6D2C-454F-89F7-DD8238563E2D}"/>
    <dgm:cxn modelId="{CF500EB1-B638-437B-9588-BFD85051013A}" type="presOf" srcId="{2E0EFF8E-6047-4345-90B2-DDDC2CCF793C}" destId="{BB1F89FA-8F82-4D33-B900-05D78552021D}" srcOrd="1" destOrd="0" presId="urn:microsoft.com/office/officeart/2005/8/layout/cycle2"/>
    <dgm:cxn modelId="{AD01646C-92EF-4DCE-8D99-3DC57B73AD45}" type="presOf" srcId="{A17A0113-4948-4988-AC5B-C0E26A461EEE}" destId="{10281F69-6470-466C-AB42-46CB83079A66}" srcOrd="0" destOrd="0" presId="urn:microsoft.com/office/officeart/2005/8/layout/cycle2"/>
    <dgm:cxn modelId="{1E4D9894-7F42-49C9-A7D0-CF1AB2709137}" type="presOf" srcId="{1DCF363A-061B-4352-BC77-0FBC940D12F1}" destId="{8362D598-B5B8-4503-A4EB-7BFCB70F8051}" srcOrd="0" destOrd="0" presId="urn:microsoft.com/office/officeart/2005/8/layout/cycle2"/>
    <dgm:cxn modelId="{6EF34C22-53D7-4B51-B253-55D910E72699}" type="presOf" srcId="{1DCF363A-061B-4352-BC77-0FBC940D12F1}" destId="{7C7FA9B6-9314-4804-A3FF-E1EFA4D8C024}" srcOrd="1" destOrd="0" presId="urn:microsoft.com/office/officeart/2005/8/layout/cycle2"/>
    <dgm:cxn modelId="{430AE121-4383-456B-A5D3-55CB70986A31}" type="presOf" srcId="{5874B622-6D2C-454F-89F7-DD8238563E2D}" destId="{3DE8C561-28C9-4EFA-9B48-075B309D37CA}" srcOrd="1" destOrd="0" presId="urn:microsoft.com/office/officeart/2005/8/layout/cycle2"/>
    <dgm:cxn modelId="{07DD8228-5D88-4B56-B4A4-8E7BEE3075CB}" type="presOf" srcId="{ACFC825F-7875-4578-80E9-EE0271397780}" destId="{5CD43F6D-24BD-43FC-AA0D-29E3E2198524}" srcOrd="0" destOrd="0" presId="urn:microsoft.com/office/officeart/2005/8/layout/cycle2"/>
    <dgm:cxn modelId="{8169A8F7-2634-4CBB-AF58-36ABF29403FC}" type="presOf" srcId="{5874B622-6D2C-454F-89F7-DD8238563E2D}" destId="{5557F078-1313-48E3-9EC9-DDF13524571B}" srcOrd="0" destOrd="0" presId="urn:microsoft.com/office/officeart/2005/8/layout/cycle2"/>
    <dgm:cxn modelId="{076F72E3-1B70-4C04-AF87-6E61ABFEC8CF}" type="presOf" srcId="{F44D7AA5-5B7A-4B07-AFCE-31A6FC9DDB80}" destId="{BAC35645-41C5-4BDF-B1F9-876F56220A9D}" srcOrd="0" destOrd="0" presId="urn:microsoft.com/office/officeart/2005/8/layout/cycle2"/>
    <dgm:cxn modelId="{C07A96E2-950E-442F-9B99-5C6C0BCADFAD}" type="presOf" srcId="{E65AE256-BC61-4EFA-BBFC-722A21CA3274}" destId="{99AF54AB-1394-412D-B1E0-069AA066FE10}" srcOrd="0" destOrd="0" presId="urn:microsoft.com/office/officeart/2005/8/layout/cycle2"/>
    <dgm:cxn modelId="{CCBBE835-C36B-4DAF-A4D0-55E3B42FE9A8}" type="presOf" srcId="{2E0EFF8E-6047-4345-90B2-DDDC2CCF793C}" destId="{14CD10D8-449E-4967-BFC9-9F397F235D72}" srcOrd="0" destOrd="0" presId="urn:microsoft.com/office/officeart/2005/8/layout/cycle2"/>
    <dgm:cxn modelId="{03AF1CA2-8FD0-4E59-BBC5-01CC288BC266}" type="presOf" srcId="{DBB0CABA-802F-43E2-A596-AF19129876D4}" destId="{ACB819CA-370A-4DAC-97F1-323561D4DD1D}" srcOrd="0" destOrd="0" presId="urn:microsoft.com/office/officeart/2005/8/layout/cycle2"/>
    <dgm:cxn modelId="{F545AB6E-5B22-4820-A3EA-5C95CF0BA27B}" type="presOf" srcId="{6D6E94D2-6A7F-4AA4-998F-373C751958EF}" destId="{581ACDF1-756C-4E1F-9C02-E35E972BA9FB}" srcOrd="0" destOrd="0" presId="urn:microsoft.com/office/officeart/2005/8/layout/cycle2"/>
    <dgm:cxn modelId="{369D24BA-E59A-4C37-A3FA-5846AD877DBB}" type="presOf" srcId="{E65AE256-BC61-4EFA-BBFC-722A21CA3274}" destId="{D56341A9-A106-4E27-A9DD-1245AB1C7C5E}" srcOrd="1" destOrd="0" presId="urn:microsoft.com/office/officeart/2005/8/layout/cycle2"/>
    <dgm:cxn modelId="{EE919EEF-14DD-4FF1-9007-0248826E2C1C}" type="presOf" srcId="{F44D7AA5-5B7A-4B07-AFCE-31A6FC9DDB80}" destId="{7FAC32F3-1E9D-442E-8523-4C26492AF991}" srcOrd="1" destOrd="0" presId="urn:microsoft.com/office/officeart/2005/8/layout/cycle2"/>
    <dgm:cxn modelId="{A296CE8D-FF1F-47AA-A580-CF64D89A9AEE}" type="presOf" srcId="{24956A3B-7C4B-4E61-917F-47FD8D565C22}" destId="{35CE71E5-74BA-4165-9FAA-0A61DDC50F48}" srcOrd="0" destOrd="0" presId="urn:microsoft.com/office/officeart/2005/8/layout/cycle2"/>
    <dgm:cxn modelId="{011987A7-8F95-4974-8F60-C7275ECA0566}" srcId="{DBB0CABA-802F-43E2-A596-AF19129876D4}" destId="{C0A1DBCF-9FB8-42F7-8DA3-EF60941A2125}" srcOrd="2" destOrd="0" parTransId="{231BCBC7-B358-4B69-A1E9-127F6DBD6F1B}" sibTransId="{2E0EFF8E-6047-4345-90B2-DDDC2CCF793C}"/>
    <dgm:cxn modelId="{B2CE9AE7-3362-4962-9DA7-B7C0EB68CB3F}" type="presOf" srcId="{C0A1DBCF-9FB8-42F7-8DA3-EF60941A2125}" destId="{6FBDA9E0-D3D5-424C-A81E-A839C096A626}" srcOrd="0" destOrd="0" presId="urn:microsoft.com/office/officeart/2005/8/layout/cycle2"/>
    <dgm:cxn modelId="{8896049D-890C-48E8-A626-2B259B2AF6BB}" srcId="{DBB0CABA-802F-43E2-A596-AF19129876D4}" destId="{A17A0113-4948-4988-AC5B-C0E26A461EEE}" srcOrd="4" destOrd="0" parTransId="{708FCBF4-4A7C-456E-9C1F-8D6FFB2AA7A5}" sibTransId="{F44D7AA5-5B7A-4B07-AFCE-31A6FC9DDB80}"/>
    <dgm:cxn modelId="{EA13A47B-4C8D-4C59-966D-7C9D3393ED4A}" srcId="{DBB0CABA-802F-43E2-A596-AF19129876D4}" destId="{ACFC825F-7875-4578-80E9-EE0271397780}" srcOrd="1" destOrd="0" parTransId="{9B624B19-CFC8-46DD-81D2-84E5B51849D2}" sibTransId="{E65AE256-BC61-4EFA-BBFC-722A21CA3274}"/>
    <dgm:cxn modelId="{385A78A2-B657-4EBA-971F-8762D6408D84}" srcId="{DBB0CABA-802F-43E2-A596-AF19129876D4}" destId="{6D6E94D2-6A7F-4AA4-998F-373C751958EF}" srcOrd="0" destOrd="0" parTransId="{5BAC8E1C-348F-4B98-B371-52B1B0DFF677}" sibTransId="{1DCF363A-061B-4352-BC77-0FBC940D12F1}"/>
    <dgm:cxn modelId="{3DD1A19F-467A-48DF-91B9-8164221F1E2B}" type="presParOf" srcId="{ACB819CA-370A-4DAC-97F1-323561D4DD1D}" destId="{581ACDF1-756C-4E1F-9C02-E35E972BA9FB}" srcOrd="0" destOrd="0" presId="urn:microsoft.com/office/officeart/2005/8/layout/cycle2"/>
    <dgm:cxn modelId="{E21D06D7-94E8-4F68-9C0F-0792E8BF7181}" type="presParOf" srcId="{ACB819CA-370A-4DAC-97F1-323561D4DD1D}" destId="{8362D598-B5B8-4503-A4EB-7BFCB70F8051}" srcOrd="1" destOrd="0" presId="urn:microsoft.com/office/officeart/2005/8/layout/cycle2"/>
    <dgm:cxn modelId="{0C919CEE-E20F-4BEA-B3F7-0488F906B3B6}" type="presParOf" srcId="{8362D598-B5B8-4503-A4EB-7BFCB70F8051}" destId="{7C7FA9B6-9314-4804-A3FF-E1EFA4D8C024}" srcOrd="0" destOrd="0" presId="urn:microsoft.com/office/officeart/2005/8/layout/cycle2"/>
    <dgm:cxn modelId="{0C40D3A3-0B84-4E96-9E05-2B0E0D0B7375}" type="presParOf" srcId="{ACB819CA-370A-4DAC-97F1-323561D4DD1D}" destId="{5CD43F6D-24BD-43FC-AA0D-29E3E2198524}" srcOrd="2" destOrd="0" presId="urn:microsoft.com/office/officeart/2005/8/layout/cycle2"/>
    <dgm:cxn modelId="{CC96B073-0BDF-425E-AC79-C70ECEC53FA7}" type="presParOf" srcId="{ACB819CA-370A-4DAC-97F1-323561D4DD1D}" destId="{99AF54AB-1394-412D-B1E0-069AA066FE10}" srcOrd="3" destOrd="0" presId="urn:microsoft.com/office/officeart/2005/8/layout/cycle2"/>
    <dgm:cxn modelId="{019F68F8-AC0B-41F2-B5FC-706662898FAF}" type="presParOf" srcId="{99AF54AB-1394-412D-B1E0-069AA066FE10}" destId="{D56341A9-A106-4E27-A9DD-1245AB1C7C5E}" srcOrd="0" destOrd="0" presId="urn:microsoft.com/office/officeart/2005/8/layout/cycle2"/>
    <dgm:cxn modelId="{AD7DFA98-6D8F-47BA-A071-A89BF3AA4B08}" type="presParOf" srcId="{ACB819CA-370A-4DAC-97F1-323561D4DD1D}" destId="{6FBDA9E0-D3D5-424C-A81E-A839C096A626}" srcOrd="4" destOrd="0" presId="urn:microsoft.com/office/officeart/2005/8/layout/cycle2"/>
    <dgm:cxn modelId="{B9CB744A-3865-4049-BC3D-DA11A811556E}" type="presParOf" srcId="{ACB819CA-370A-4DAC-97F1-323561D4DD1D}" destId="{14CD10D8-449E-4967-BFC9-9F397F235D72}" srcOrd="5" destOrd="0" presId="urn:microsoft.com/office/officeart/2005/8/layout/cycle2"/>
    <dgm:cxn modelId="{6195E957-EAC8-4763-BFF3-4F0E035F74F1}" type="presParOf" srcId="{14CD10D8-449E-4967-BFC9-9F397F235D72}" destId="{BB1F89FA-8F82-4D33-B900-05D78552021D}" srcOrd="0" destOrd="0" presId="urn:microsoft.com/office/officeart/2005/8/layout/cycle2"/>
    <dgm:cxn modelId="{3738FFA4-1065-452E-A0B4-71F5A34EE4BD}" type="presParOf" srcId="{ACB819CA-370A-4DAC-97F1-323561D4DD1D}" destId="{35CE71E5-74BA-4165-9FAA-0A61DDC50F48}" srcOrd="6" destOrd="0" presId="urn:microsoft.com/office/officeart/2005/8/layout/cycle2"/>
    <dgm:cxn modelId="{3FEABFD3-62F5-4A68-8F18-4541F1305E12}" type="presParOf" srcId="{ACB819CA-370A-4DAC-97F1-323561D4DD1D}" destId="{5557F078-1313-48E3-9EC9-DDF13524571B}" srcOrd="7" destOrd="0" presId="urn:microsoft.com/office/officeart/2005/8/layout/cycle2"/>
    <dgm:cxn modelId="{06CEB822-B0A4-482F-870D-675B1D86F19B}" type="presParOf" srcId="{5557F078-1313-48E3-9EC9-DDF13524571B}" destId="{3DE8C561-28C9-4EFA-9B48-075B309D37CA}" srcOrd="0" destOrd="0" presId="urn:microsoft.com/office/officeart/2005/8/layout/cycle2"/>
    <dgm:cxn modelId="{3A1BAC81-E582-49C0-A29A-C3B34E3DA098}" type="presParOf" srcId="{ACB819CA-370A-4DAC-97F1-323561D4DD1D}" destId="{10281F69-6470-466C-AB42-46CB83079A66}" srcOrd="8" destOrd="0" presId="urn:microsoft.com/office/officeart/2005/8/layout/cycle2"/>
    <dgm:cxn modelId="{DF8B3D5D-F800-4ACD-AC48-36286B526C7B}" type="presParOf" srcId="{ACB819CA-370A-4DAC-97F1-323561D4DD1D}" destId="{BAC35645-41C5-4BDF-B1F9-876F56220A9D}" srcOrd="9" destOrd="0" presId="urn:microsoft.com/office/officeart/2005/8/layout/cycle2"/>
    <dgm:cxn modelId="{F5AA34C9-6ECA-48E2-BDDC-8F325AC1E31C}" type="presParOf" srcId="{BAC35645-41C5-4BDF-B1F9-876F56220A9D}" destId="{7FAC32F3-1E9D-442E-8523-4C26492AF99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B0CABA-802F-43E2-A596-AF19129876D4}"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CA"/>
        </a:p>
      </dgm:t>
    </dgm:pt>
    <dgm:pt modelId="{6D6E94D2-6A7F-4AA4-998F-373C751958EF}">
      <dgm:prSet phldrT="[Text]"/>
      <dgm:spPr/>
      <dgm:t>
        <a:bodyPr/>
        <a:lstStyle/>
        <a:p>
          <a:r>
            <a:rPr lang="en-CA" dirty="0" smtClean="0"/>
            <a:t>(Prediction)</a:t>
          </a:r>
          <a:endParaRPr lang="en-CA" dirty="0"/>
        </a:p>
      </dgm:t>
    </dgm:pt>
    <dgm:pt modelId="{5BAC8E1C-348F-4B98-B371-52B1B0DFF677}" type="parTrans" cxnId="{385A78A2-B657-4EBA-971F-8762D6408D84}">
      <dgm:prSet/>
      <dgm:spPr/>
      <dgm:t>
        <a:bodyPr/>
        <a:lstStyle/>
        <a:p>
          <a:endParaRPr lang="en-CA"/>
        </a:p>
      </dgm:t>
    </dgm:pt>
    <dgm:pt modelId="{1DCF363A-061B-4352-BC77-0FBC940D12F1}" type="sibTrans" cxnId="{385A78A2-B657-4EBA-971F-8762D6408D84}">
      <dgm:prSet/>
      <dgm:spPr/>
      <dgm:t>
        <a:bodyPr/>
        <a:lstStyle/>
        <a:p>
          <a:endParaRPr lang="en-CA" dirty="0"/>
        </a:p>
      </dgm:t>
    </dgm:pt>
    <dgm:pt modelId="{ACFC825F-7875-4578-80E9-EE0271397780}">
      <dgm:prSet phldrT="[Text]"/>
      <dgm:spPr/>
      <dgm:t>
        <a:bodyPr/>
        <a:lstStyle/>
        <a:p>
          <a:r>
            <a:rPr lang="en-CA" dirty="0" smtClean="0"/>
            <a:t>Transmission</a:t>
          </a:r>
          <a:endParaRPr lang="en-CA" dirty="0"/>
        </a:p>
      </dgm:t>
    </dgm:pt>
    <dgm:pt modelId="{9B624B19-CFC8-46DD-81D2-84E5B51849D2}" type="parTrans" cxnId="{EA13A47B-4C8D-4C59-966D-7C9D3393ED4A}">
      <dgm:prSet/>
      <dgm:spPr/>
      <dgm:t>
        <a:bodyPr/>
        <a:lstStyle/>
        <a:p>
          <a:endParaRPr lang="en-CA"/>
        </a:p>
      </dgm:t>
    </dgm:pt>
    <dgm:pt modelId="{E65AE256-BC61-4EFA-BBFC-722A21CA3274}" type="sibTrans" cxnId="{EA13A47B-4C8D-4C59-966D-7C9D3393ED4A}">
      <dgm:prSet/>
      <dgm:spPr/>
      <dgm:t>
        <a:bodyPr/>
        <a:lstStyle/>
        <a:p>
          <a:endParaRPr lang="en-CA" dirty="0"/>
        </a:p>
      </dgm:t>
    </dgm:pt>
    <dgm:pt modelId="{C0A1DBCF-9FB8-42F7-8DA3-EF60941A2125}">
      <dgm:prSet phldrT="[Text]"/>
      <dgm:spPr/>
      <dgm:t>
        <a:bodyPr/>
        <a:lstStyle/>
        <a:p>
          <a:r>
            <a:rPr lang="en-CA" dirty="0" smtClean="0"/>
            <a:t>Policy Response</a:t>
          </a:r>
          <a:endParaRPr lang="en-CA" dirty="0"/>
        </a:p>
      </dgm:t>
    </dgm:pt>
    <dgm:pt modelId="{231BCBC7-B358-4B69-A1E9-127F6DBD6F1B}" type="parTrans" cxnId="{011987A7-8F95-4974-8F60-C7275ECA0566}">
      <dgm:prSet/>
      <dgm:spPr/>
      <dgm:t>
        <a:bodyPr/>
        <a:lstStyle/>
        <a:p>
          <a:endParaRPr lang="en-CA"/>
        </a:p>
      </dgm:t>
    </dgm:pt>
    <dgm:pt modelId="{2E0EFF8E-6047-4345-90B2-DDDC2CCF793C}" type="sibTrans" cxnId="{011987A7-8F95-4974-8F60-C7275ECA0566}">
      <dgm:prSet/>
      <dgm:spPr/>
      <dgm:t>
        <a:bodyPr/>
        <a:lstStyle/>
        <a:p>
          <a:endParaRPr lang="en-CA" dirty="0"/>
        </a:p>
      </dgm:t>
    </dgm:pt>
    <dgm:pt modelId="{24956A3B-7C4B-4E61-917F-47FD8D565C22}">
      <dgm:prSet phldrT="[Text]"/>
      <dgm:spPr/>
      <dgm:t>
        <a:bodyPr/>
        <a:lstStyle/>
        <a:p>
          <a:r>
            <a:rPr lang="en-CA" dirty="0" smtClean="0"/>
            <a:t>Prevention</a:t>
          </a:r>
          <a:endParaRPr lang="en-CA" dirty="0"/>
        </a:p>
      </dgm:t>
    </dgm:pt>
    <dgm:pt modelId="{08840243-76EC-4FC1-917B-CA25CCAD0C47}" type="parTrans" cxnId="{0E41C100-BD7E-4F4C-85C4-7CB2A0279212}">
      <dgm:prSet/>
      <dgm:spPr/>
      <dgm:t>
        <a:bodyPr/>
        <a:lstStyle/>
        <a:p>
          <a:endParaRPr lang="en-CA"/>
        </a:p>
      </dgm:t>
    </dgm:pt>
    <dgm:pt modelId="{5874B622-6D2C-454F-89F7-DD8238563E2D}" type="sibTrans" cxnId="{0E41C100-BD7E-4F4C-85C4-7CB2A0279212}">
      <dgm:prSet/>
      <dgm:spPr/>
      <dgm:t>
        <a:bodyPr/>
        <a:lstStyle/>
        <a:p>
          <a:endParaRPr lang="en-CA" dirty="0"/>
        </a:p>
      </dgm:t>
    </dgm:pt>
    <dgm:pt modelId="{A17A0113-4948-4988-AC5B-C0E26A461EEE}">
      <dgm:prSet phldrT="[Text]"/>
      <dgm:spPr/>
      <dgm:t>
        <a:bodyPr/>
        <a:lstStyle/>
        <a:p>
          <a:r>
            <a:rPr lang="en-CA" dirty="0" smtClean="0"/>
            <a:t>Causes</a:t>
          </a:r>
          <a:endParaRPr lang="en-CA" dirty="0"/>
        </a:p>
      </dgm:t>
    </dgm:pt>
    <dgm:pt modelId="{708FCBF4-4A7C-456E-9C1F-8D6FFB2AA7A5}" type="parTrans" cxnId="{8896049D-890C-48E8-A626-2B259B2AF6BB}">
      <dgm:prSet/>
      <dgm:spPr/>
      <dgm:t>
        <a:bodyPr/>
        <a:lstStyle/>
        <a:p>
          <a:endParaRPr lang="en-CA"/>
        </a:p>
      </dgm:t>
    </dgm:pt>
    <dgm:pt modelId="{F44D7AA5-5B7A-4B07-AFCE-31A6FC9DDB80}" type="sibTrans" cxnId="{8896049D-890C-48E8-A626-2B259B2AF6BB}">
      <dgm:prSet/>
      <dgm:spPr/>
      <dgm:t>
        <a:bodyPr/>
        <a:lstStyle/>
        <a:p>
          <a:endParaRPr lang="en-CA" dirty="0"/>
        </a:p>
      </dgm:t>
    </dgm:pt>
    <dgm:pt modelId="{ACB819CA-370A-4DAC-97F1-323561D4DD1D}" type="pres">
      <dgm:prSet presAssocID="{DBB0CABA-802F-43E2-A596-AF19129876D4}" presName="cycle" presStyleCnt="0">
        <dgm:presLayoutVars>
          <dgm:dir/>
          <dgm:resizeHandles val="exact"/>
        </dgm:presLayoutVars>
      </dgm:prSet>
      <dgm:spPr/>
      <dgm:t>
        <a:bodyPr/>
        <a:lstStyle/>
        <a:p>
          <a:endParaRPr lang="en-CA"/>
        </a:p>
      </dgm:t>
    </dgm:pt>
    <dgm:pt modelId="{581ACDF1-756C-4E1F-9C02-E35E972BA9FB}" type="pres">
      <dgm:prSet presAssocID="{6D6E94D2-6A7F-4AA4-998F-373C751958EF}" presName="node" presStyleLbl="node1" presStyleIdx="0" presStyleCnt="5">
        <dgm:presLayoutVars>
          <dgm:bulletEnabled val="1"/>
        </dgm:presLayoutVars>
      </dgm:prSet>
      <dgm:spPr/>
      <dgm:t>
        <a:bodyPr/>
        <a:lstStyle/>
        <a:p>
          <a:endParaRPr lang="en-CA"/>
        </a:p>
      </dgm:t>
    </dgm:pt>
    <dgm:pt modelId="{8362D598-B5B8-4503-A4EB-7BFCB70F8051}" type="pres">
      <dgm:prSet presAssocID="{1DCF363A-061B-4352-BC77-0FBC940D12F1}" presName="sibTrans" presStyleLbl="sibTrans2D1" presStyleIdx="0" presStyleCnt="5"/>
      <dgm:spPr/>
      <dgm:t>
        <a:bodyPr/>
        <a:lstStyle/>
        <a:p>
          <a:endParaRPr lang="en-CA"/>
        </a:p>
      </dgm:t>
    </dgm:pt>
    <dgm:pt modelId="{7C7FA9B6-9314-4804-A3FF-E1EFA4D8C024}" type="pres">
      <dgm:prSet presAssocID="{1DCF363A-061B-4352-BC77-0FBC940D12F1}" presName="connectorText" presStyleLbl="sibTrans2D1" presStyleIdx="0" presStyleCnt="5"/>
      <dgm:spPr/>
      <dgm:t>
        <a:bodyPr/>
        <a:lstStyle/>
        <a:p>
          <a:endParaRPr lang="en-CA"/>
        </a:p>
      </dgm:t>
    </dgm:pt>
    <dgm:pt modelId="{5CD43F6D-24BD-43FC-AA0D-29E3E2198524}" type="pres">
      <dgm:prSet presAssocID="{ACFC825F-7875-4578-80E9-EE0271397780}" presName="node" presStyleLbl="node1" presStyleIdx="1" presStyleCnt="5">
        <dgm:presLayoutVars>
          <dgm:bulletEnabled val="1"/>
        </dgm:presLayoutVars>
      </dgm:prSet>
      <dgm:spPr/>
      <dgm:t>
        <a:bodyPr/>
        <a:lstStyle/>
        <a:p>
          <a:endParaRPr lang="en-CA"/>
        </a:p>
      </dgm:t>
    </dgm:pt>
    <dgm:pt modelId="{99AF54AB-1394-412D-B1E0-069AA066FE10}" type="pres">
      <dgm:prSet presAssocID="{E65AE256-BC61-4EFA-BBFC-722A21CA3274}" presName="sibTrans" presStyleLbl="sibTrans2D1" presStyleIdx="1" presStyleCnt="5"/>
      <dgm:spPr/>
      <dgm:t>
        <a:bodyPr/>
        <a:lstStyle/>
        <a:p>
          <a:endParaRPr lang="en-CA"/>
        </a:p>
      </dgm:t>
    </dgm:pt>
    <dgm:pt modelId="{D56341A9-A106-4E27-A9DD-1245AB1C7C5E}" type="pres">
      <dgm:prSet presAssocID="{E65AE256-BC61-4EFA-BBFC-722A21CA3274}" presName="connectorText" presStyleLbl="sibTrans2D1" presStyleIdx="1" presStyleCnt="5"/>
      <dgm:spPr/>
      <dgm:t>
        <a:bodyPr/>
        <a:lstStyle/>
        <a:p>
          <a:endParaRPr lang="en-CA"/>
        </a:p>
      </dgm:t>
    </dgm:pt>
    <dgm:pt modelId="{6FBDA9E0-D3D5-424C-A81E-A839C096A626}" type="pres">
      <dgm:prSet presAssocID="{C0A1DBCF-9FB8-42F7-8DA3-EF60941A2125}" presName="node" presStyleLbl="node1" presStyleIdx="2" presStyleCnt="5">
        <dgm:presLayoutVars>
          <dgm:bulletEnabled val="1"/>
        </dgm:presLayoutVars>
      </dgm:prSet>
      <dgm:spPr/>
      <dgm:t>
        <a:bodyPr/>
        <a:lstStyle/>
        <a:p>
          <a:endParaRPr lang="en-CA"/>
        </a:p>
      </dgm:t>
    </dgm:pt>
    <dgm:pt modelId="{14CD10D8-449E-4967-BFC9-9F397F235D72}" type="pres">
      <dgm:prSet presAssocID="{2E0EFF8E-6047-4345-90B2-DDDC2CCF793C}" presName="sibTrans" presStyleLbl="sibTrans2D1" presStyleIdx="2" presStyleCnt="5" custLinFactY="3633" custLinFactNeighborX="-26109" custLinFactNeighborY="100000"/>
      <dgm:spPr/>
      <dgm:t>
        <a:bodyPr/>
        <a:lstStyle/>
        <a:p>
          <a:endParaRPr lang="en-CA"/>
        </a:p>
      </dgm:t>
    </dgm:pt>
    <dgm:pt modelId="{BB1F89FA-8F82-4D33-B900-05D78552021D}" type="pres">
      <dgm:prSet presAssocID="{2E0EFF8E-6047-4345-90B2-DDDC2CCF793C}" presName="connectorText" presStyleLbl="sibTrans2D1" presStyleIdx="2" presStyleCnt="5"/>
      <dgm:spPr/>
      <dgm:t>
        <a:bodyPr/>
        <a:lstStyle/>
        <a:p>
          <a:endParaRPr lang="en-CA"/>
        </a:p>
      </dgm:t>
    </dgm:pt>
    <dgm:pt modelId="{35CE71E5-74BA-4165-9FAA-0A61DDC50F48}" type="pres">
      <dgm:prSet presAssocID="{24956A3B-7C4B-4E61-917F-47FD8D565C22}" presName="node" presStyleLbl="node1" presStyleIdx="3" presStyleCnt="5">
        <dgm:presLayoutVars>
          <dgm:bulletEnabled val="1"/>
        </dgm:presLayoutVars>
      </dgm:prSet>
      <dgm:spPr/>
      <dgm:t>
        <a:bodyPr/>
        <a:lstStyle/>
        <a:p>
          <a:endParaRPr lang="en-CA"/>
        </a:p>
      </dgm:t>
    </dgm:pt>
    <dgm:pt modelId="{5557F078-1313-48E3-9EC9-DDF13524571B}" type="pres">
      <dgm:prSet presAssocID="{5874B622-6D2C-454F-89F7-DD8238563E2D}" presName="sibTrans" presStyleLbl="sibTrans2D1" presStyleIdx="3" presStyleCnt="5"/>
      <dgm:spPr/>
      <dgm:t>
        <a:bodyPr/>
        <a:lstStyle/>
        <a:p>
          <a:endParaRPr lang="en-CA"/>
        </a:p>
      </dgm:t>
    </dgm:pt>
    <dgm:pt modelId="{3DE8C561-28C9-4EFA-9B48-075B309D37CA}" type="pres">
      <dgm:prSet presAssocID="{5874B622-6D2C-454F-89F7-DD8238563E2D}" presName="connectorText" presStyleLbl="sibTrans2D1" presStyleIdx="3" presStyleCnt="5"/>
      <dgm:spPr/>
      <dgm:t>
        <a:bodyPr/>
        <a:lstStyle/>
        <a:p>
          <a:endParaRPr lang="en-CA"/>
        </a:p>
      </dgm:t>
    </dgm:pt>
    <dgm:pt modelId="{10281F69-6470-466C-AB42-46CB83079A66}" type="pres">
      <dgm:prSet presAssocID="{A17A0113-4948-4988-AC5B-C0E26A461EEE}" presName="node" presStyleLbl="node1" presStyleIdx="4" presStyleCnt="5">
        <dgm:presLayoutVars>
          <dgm:bulletEnabled val="1"/>
        </dgm:presLayoutVars>
      </dgm:prSet>
      <dgm:spPr/>
      <dgm:t>
        <a:bodyPr/>
        <a:lstStyle/>
        <a:p>
          <a:endParaRPr lang="en-CA"/>
        </a:p>
      </dgm:t>
    </dgm:pt>
    <dgm:pt modelId="{BAC35645-41C5-4BDF-B1F9-876F56220A9D}" type="pres">
      <dgm:prSet presAssocID="{F44D7AA5-5B7A-4B07-AFCE-31A6FC9DDB80}" presName="sibTrans" presStyleLbl="sibTrans2D1" presStyleIdx="4" presStyleCnt="5"/>
      <dgm:spPr/>
      <dgm:t>
        <a:bodyPr/>
        <a:lstStyle/>
        <a:p>
          <a:endParaRPr lang="en-CA"/>
        </a:p>
      </dgm:t>
    </dgm:pt>
    <dgm:pt modelId="{7FAC32F3-1E9D-442E-8523-4C26492AF991}" type="pres">
      <dgm:prSet presAssocID="{F44D7AA5-5B7A-4B07-AFCE-31A6FC9DDB80}" presName="connectorText" presStyleLbl="sibTrans2D1" presStyleIdx="4" presStyleCnt="5"/>
      <dgm:spPr/>
      <dgm:t>
        <a:bodyPr/>
        <a:lstStyle/>
        <a:p>
          <a:endParaRPr lang="en-CA"/>
        </a:p>
      </dgm:t>
    </dgm:pt>
  </dgm:ptLst>
  <dgm:cxnLst>
    <dgm:cxn modelId="{A5548C3D-786B-41AA-8DCD-870FC01E4B6E}" type="presOf" srcId="{E65AE256-BC61-4EFA-BBFC-722A21CA3274}" destId="{D56341A9-A106-4E27-A9DD-1245AB1C7C5E}" srcOrd="1" destOrd="0" presId="urn:microsoft.com/office/officeart/2005/8/layout/cycle2"/>
    <dgm:cxn modelId="{B7093B84-B921-4AB0-BD29-2F6541EECF77}" type="presOf" srcId="{6D6E94D2-6A7F-4AA4-998F-373C751958EF}" destId="{581ACDF1-756C-4E1F-9C02-E35E972BA9FB}" srcOrd="0" destOrd="0" presId="urn:microsoft.com/office/officeart/2005/8/layout/cycle2"/>
    <dgm:cxn modelId="{8896049D-890C-48E8-A626-2B259B2AF6BB}" srcId="{DBB0CABA-802F-43E2-A596-AF19129876D4}" destId="{A17A0113-4948-4988-AC5B-C0E26A461EEE}" srcOrd="4" destOrd="0" parTransId="{708FCBF4-4A7C-456E-9C1F-8D6FFB2AA7A5}" sibTransId="{F44D7AA5-5B7A-4B07-AFCE-31A6FC9DDB80}"/>
    <dgm:cxn modelId="{385A78A2-B657-4EBA-971F-8762D6408D84}" srcId="{DBB0CABA-802F-43E2-A596-AF19129876D4}" destId="{6D6E94D2-6A7F-4AA4-998F-373C751958EF}" srcOrd="0" destOrd="0" parTransId="{5BAC8E1C-348F-4B98-B371-52B1B0DFF677}" sibTransId="{1DCF363A-061B-4352-BC77-0FBC940D12F1}"/>
    <dgm:cxn modelId="{41F93645-0BB1-4F40-BE9C-2FF653DF749E}" type="presOf" srcId="{F44D7AA5-5B7A-4B07-AFCE-31A6FC9DDB80}" destId="{7FAC32F3-1E9D-442E-8523-4C26492AF991}" srcOrd="1" destOrd="0" presId="urn:microsoft.com/office/officeart/2005/8/layout/cycle2"/>
    <dgm:cxn modelId="{50E865DF-F775-4F19-A0BC-62D7D3A6829F}" type="presOf" srcId="{1DCF363A-061B-4352-BC77-0FBC940D12F1}" destId="{8362D598-B5B8-4503-A4EB-7BFCB70F8051}" srcOrd="0" destOrd="0" presId="urn:microsoft.com/office/officeart/2005/8/layout/cycle2"/>
    <dgm:cxn modelId="{33861D6F-FC15-4879-8CD1-6949E3795F64}" type="presOf" srcId="{E65AE256-BC61-4EFA-BBFC-722A21CA3274}" destId="{99AF54AB-1394-412D-B1E0-069AA066FE10}" srcOrd="0" destOrd="0" presId="urn:microsoft.com/office/officeart/2005/8/layout/cycle2"/>
    <dgm:cxn modelId="{2FA04309-B06A-4F69-8271-9C1B6ADC4F49}" type="presOf" srcId="{1DCF363A-061B-4352-BC77-0FBC940D12F1}" destId="{7C7FA9B6-9314-4804-A3FF-E1EFA4D8C024}" srcOrd="1" destOrd="0" presId="urn:microsoft.com/office/officeart/2005/8/layout/cycle2"/>
    <dgm:cxn modelId="{278094EB-5747-4809-9C11-7ACF45237529}" type="presOf" srcId="{F44D7AA5-5B7A-4B07-AFCE-31A6FC9DDB80}" destId="{BAC35645-41C5-4BDF-B1F9-876F56220A9D}" srcOrd="0" destOrd="0" presId="urn:microsoft.com/office/officeart/2005/8/layout/cycle2"/>
    <dgm:cxn modelId="{10486184-BA94-4AEB-ABD1-641A708E113F}" type="presOf" srcId="{2E0EFF8E-6047-4345-90B2-DDDC2CCF793C}" destId="{BB1F89FA-8F82-4D33-B900-05D78552021D}" srcOrd="1" destOrd="0" presId="urn:microsoft.com/office/officeart/2005/8/layout/cycle2"/>
    <dgm:cxn modelId="{E45EC102-6890-4199-96C5-61AFAC589961}" type="presOf" srcId="{DBB0CABA-802F-43E2-A596-AF19129876D4}" destId="{ACB819CA-370A-4DAC-97F1-323561D4DD1D}" srcOrd="0" destOrd="0" presId="urn:microsoft.com/office/officeart/2005/8/layout/cycle2"/>
    <dgm:cxn modelId="{0E41C100-BD7E-4F4C-85C4-7CB2A0279212}" srcId="{DBB0CABA-802F-43E2-A596-AF19129876D4}" destId="{24956A3B-7C4B-4E61-917F-47FD8D565C22}" srcOrd="3" destOrd="0" parTransId="{08840243-76EC-4FC1-917B-CA25CCAD0C47}" sibTransId="{5874B622-6D2C-454F-89F7-DD8238563E2D}"/>
    <dgm:cxn modelId="{EA13A47B-4C8D-4C59-966D-7C9D3393ED4A}" srcId="{DBB0CABA-802F-43E2-A596-AF19129876D4}" destId="{ACFC825F-7875-4578-80E9-EE0271397780}" srcOrd="1" destOrd="0" parTransId="{9B624B19-CFC8-46DD-81D2-84E5B51849D2}" sibTransId="{E65AE256-BC61-4EFA-BBFC-722A21CA3274}"/>
    <dgm:cxn modelId="{F2BFA76C-F1CD-4391-93A6-E893202937FE}" type="presOf" srcId="{24956A3B-7C4B-4E61-917F-47FD8D565C22}" destId="{35CE71E5-74BA-4165-9FAA-0A61DDC50F48}" srcOrd="0" destOrd="0" presId="urn:microsoft.com/office/officeart/2005/8/layout/cycle2"/>
    <dgm:cxn modelId="{BE755884-4864-43CF-9675-E03B27F73A65}" type="presOf" srcId="{A17A0113-4948-4988-AC5B-C0E26A461EEE}" destId="{10281F69-6470-466C-AB42-46CB83079A66}" srcOrd="0" destOrd="0" presId="urn:microsoft.com/office/officeart/2005/8/layout/cycle2"/>
    <dgm:cxn modelId="{E0D55917-8C8F-4D24-B873-BEEEA03B1410}" type="presOf" srcId="{5874B622-6D2C-454F-89F7-DD8238563E2D}" destId="{5557F078-1313-48E3-9EC9-DDF13524571B}" srcOrd="0" destOrd="0" presId="urn:microsoft.com/office/officeart/2005/8/layout/cycle2"/>
    <dgm:cxn modelId="{41BB4167-537A-4595-B2DB-B630C898A760}" type="presOf" srcId="{C0A1DBCF-9FB8-42F7-8DA3-EF60941A2125}" destId="{6FBDA9E0-D3D5-424C-A81E-A839C096A626}" srcOrd="0" destOrd="0" presId="urn:microsoft.com/office/officeart/2005/8/layout/cycle2"/>
    <dgm:cxn modelId="{011987A7-8F95-4974-8F60-C7275ECA0566}" srcId="{DBB0CABA-802F-43E2-A596-AF19129876D4}" destId="{C0A1DBCF-9FB8-42F7-8DA3-EF60941A2125}" srcOrd="2" destOrd="0" parTransId="{231BCBC7-B358-4B69-A1E9-127F6DBD6F1B}" sibTransId="{2E0EFF8E-6047-4345-90B2-DDDC2CCF793C}"/>
    <dgm:cxn modelId="{3FF806A7-8DDC-4FFD-92C9-D775C7EDDC1A}" type="presOf" srcId="{ACFC825F-7875-4578-80E9-EE0271397780}" destId="{5CD43F6D-24BD-43FC-AA0D-29E3E2198524}" srcOrd="0" destOrd="0" presId="urn:microsoft.com/office/officeart/2005/8/layout/cycle2"/>
    <dgm:cxn modelId="{34468538-69FE-4A03-BD16-64EA95B2C942}" type="presOf" srcId="{2E0EFF8E-6047-4345-90B2-DDDC2CCF793C}" destId="{14CD10D8-449E-4967-BFC9-9F397F235D72}" srcOrd="0" destOrd="0" presId="urn:microsoft.com/office/officeart/2005/8/layout/cycle2"/>
    <dgm:cxn modelId="{7D3C1067-98A1-4A6C-B32B-74DE80F2BAE8}" type="presOf" srcId="{5874B622-6D2C-454F-89F7-DD8238563E2D}" destId="{3DE8C561-28C9-4EFA-9B48-075B309D37CA}" srcOrd="1" destOrd="0" presId="urn:microsoft.com/office/officeart/2005/8/layout/cycle2"/>
    <dgm:cxn modelId="{7F4DE928-FFF5-42AF-BC0C-3F3C4FE4E915}" type="presParOf" srcId="{ACB819CA-370A-4DAC-97F1-323561D4DD1D}" destId="{581ACDF1-756C-4E1F-9C02-E35E972BA9FB}" srcOrd="0" destOrd="0" presId="urn:microsoft.com/office/officeart/2005/8/layout/cycle2"/>
    <dgm:cxn modelId="{31E69818-0E72-4A17-B269-50AE8A576008}" type="presParOf" srcId="{ACB819CA-370A-4DAC-97F1-323561D4DD1D}" destId="{8362D598-B5B8-4503-A4EB-7BFCB70F8051}" srcOrd="1" destOrd="0" presId="urn:microsoft.com/office/officeart/2005/8/layout/cycle2"/>
    <dgm:cxn modelId="{6C11F91F-18E0-409B-ABBB-687CC0D80FD1}" type="presParOf" srcId="{8362D598-B5B8-4503-A4EB-7BFCB70F8051}" destId="{7C7FA9B6-9314-4804-A3FF-E1EFA4D8C024}" srcOrd="0" destOrd="0" presId="urn:microsoft.com/office/officeart/2005/8/layout/cycle2"/>
    <dgm:cxn modelId="{43372D1F-A690-4C87-BAF3-78F1B5566958}" type="presParOf" srcId="{ACB819CA-370A-4DAC-97F1-323561D4DD1D}" destId="{5CD43F6D-24BD-43FC-AA0D-29E3E2198524}" srcOrd="2" destOrd="0" presId="urn:microsoft.com/office/officeart/2005/8/layout/cycle2"/>
    <dgm:cxn modelId="{EF059CF5-E64E-4300-A2D4-38364B65B14A}" type="presParOf" srcId="{ACB819CA-370A-4DAC-97F1-323561D4DD1D}" destId="{99AF54AB-1394-412D-B1E0-069AA066FE10}" srcOrd="3" destOrd="0" presId="urn:microsoft.com/office/officeart/2005/8/layout/cycle2"/>
    <dgm:cxn modelId="{A6AD43ED-4817-4BED-874C-537E68385F29}" type="presParOf" srcId="{99AF54AB-1394-412D-B1E0-069AA066FE10}" destId="{D56341A9-A106-4E27-A9DD-1245AB1C7C5E}" srcOrd="0" destOrd="0" presId="urn:microsoft.com/office/officeart/2005/8/layout/cycle2"/>
    <dgm:cxn modelId="{7FFA5651-3BE1-47E0-94F8-883C2CCA75ED}" type="presParOf" srcId="{ACB819CA-370A-4DAC-97F1-323561D4DD1D}" destId="{6FBDA9E0-D3D5-424C-A81E-A839C096A626}" srcOrd="4" destOrd="0" presId="urn:microsoft.com/office/officeart/2005/8/layout/cycle2"/>
    <dgm:cxn modelId="{26E176B3-41DF-499B-ABB7-1457EB4CA2FD}" type="presParOf" srcId="{ACB819CA-370A-4DAC-97F1-323561D4DD1D}" destId="{14CD10D8-449E-4967-BFC9-9F397F235D72}" srcOrd="5" destOrd="0" presId="urn:microsoft.com/office/officeart/2005/8/layout/cycle2"/>
    <dgm:cxn modelId="{3ED40248-B746-4E9C-B7B9-518B6C95B67D}" type="presParOf" srcId="{14CD10D8-449E-4967-BFC9-9F397F235D72}" destId="{BB1F89FA-8F82-4D33-B900-05D78552021D}" srcOrd="0" destOrd="0" presId="urn:microsoft.com/office/officeart/2005/8/layout/cycle2"/>
    <dgm:cxn modelId="{D33FB62A-B815-43F0-AE3B-A480AC7B1171}" type="presParOf" srcId="{ACB819CA-370A-4DAC-97F1-323561D4DD1D}" destId="{35CE71E5-74BA-4165-9FAA-0A61DDC50F48}" srcOrd="6" destOrd="0" presId="urn:microsoft.com/office/officeart/2005/8/layout/cycle2"/>
    <dgm:cxn modelId="{CA51C335-AB26-49A3-BED5-BAB0BADC7196}" type="presParOf" srcId="{ACB819CA-370A-4DAC-97F1-323561D4DD1D}" destId="{5557F078-1313-48E3-9EC9-DDF13524571B}" srcOrd="7" destOrd="0" presId="urn:microsoft.com/office/officeart/2005/8/layout/cycle2"/>
    <dgm:cxn modelId="{AA67F837-9AD3-4F38-9495-FBABCEFB74F0}" type="presParOf" srcId="{5557F078-1313-48E3-9EC9-DDF13524571B}" destId="{3DE8C561-28C9-4EFA-9B48-075B309D37CA}" srcOrd="0" destOrd="0" presId="urn:microsoft.com/office/officeart/2005/8/layout/cycle2"/>
    <dgm:cxn modelId="{8C794BD8-4920-4EDC-9FEC-19E85B74EF42}" type="presParOf" srcId="{ACB819CA-370A-4DAC-97F1-323561D4DD1D}" destId="{10281F69-6470-466C-AB42-46CB83079A66}" srcOrd="8" destOrd="0" presId="urn:microsoft.com/office/officeart/2005/8/layout/cycle2"/>
    <dgm:cxn modelId="{664459B6-6A1B-4E9C-967F-514B98091608}" type="presParOf" srcId="{ACB819CA-370A-4DAC-97F1-323561D4DD1D}" destId="{BAC35645-41C5-4BDF-B1F9-876F56220A9D}" srcOrd="9" destOrd="0" presId="urn:microsoft.com/office/officeart/2005/8/layout/cycle2"/>
    <dgm:cxn modelId="{A0A46EE3-7672-4042-ADC3-4CBC2043266C}" type="presParOf" srcId="{BAC35645-41C5-4BDF-B1F9-876F56220A9D}" destId="{7FAC32F3-1E9D-442E-8523-4C26492AF99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B0CABA-802F-43E2-A596-AF19129876D4}"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CA"/>
        </a:p>
      </dgm:t>
    </dgm:pt>
    <dgm:pt modelId="{6D6E94D2-6A7F-4AA4-998F-373C751958EF}">
      <dgm:prSet phldrT="[Text]"/>
      <dgm:spPr/>
      <dgm:t>
        <a:bodyPr/>
        <a:lstStyle/>
        <a:p>
          <a:r>
            <a:rPr lang="en-CA" dirty="0" smtClean="0"/>
            <a:t>(Prediction)</a:t>
          </a:r>
          <a:endParaRPr lang="en-CA" dirty="0"/>
        </a:p>
      </dgm:t>
    </dgm:pt>
    <dgm:pt modelId="{5BAC8E1C-348F-4B98-B371-52B1B0DFF677}" type="parTrans" cxnId="{385A78A2-B657-4EBA-971F-8762D6408D84}">
      <dgm:prSet/>
      <dgm:spPr/>
      <dgm:t>
        <a:bodyPr/>
        <a:lstStyle/>
        <a:p>
          <a:endParaRPr lang="en-CA"/>
        </a:p>
      </dgm:t>
    </dgm:pt>
    <dgm:pt modelId="{1DCF363A-061B-4352-BC77-0FBC940D12F1}" type="sibTrans" cxnId="{385A78A2-B657-4EBA-971F-8762D6408D84}">
      <dgm:prSet/>
      <dgm:spPr/>
      <dgm:t>
        <a:bodyPr/>
        <a:lstStyle/>
        <a:p>
          <a:endParaRPr lang="en-CA" dirty="0"/>
        </a:p>
      </dgm:t>
    </dgm:pt>
    <dgm:pt modelId="{ACFC825F-7875-4578-80E9-EE0271397780}">
      <dgm:prSet phldrT="[Text]"/>
      <dgm:spPr/>
      <dgm:t>
        <a:bodyPr/>
        <a:lstStyle/>
        <a:p>
          <a:r>
            <a:rPr lang="en-CA" dirty="0" smtClean="0"/>
            <a:t>Transmission</a:t>
          </a:r>
          <a:endParaRPr lang="en-CA" dirty="0"/>
        </a:p>
      </dgm:t>
    </dgm:pt>
    <dgm:pt modelId="{9B624B19-CFC8-46DD-81D2-84E5B51849D2}" type="parTrans" cxnId="{EA13A47B-4C8D-4C59-966D-7C9D3393ED4A}">
      <dgm:prSet/>
      <dgm:spPr/>
      <dgm:t>
        <a:bodyPr/>
        <a:lstStyle/>
        <a:p>
          <a:endParaRPr lang="en-CA"/>
        </a:p>
      </dgm:t>
    </dgm:pt>
    <dgm:pt modelId="{E65AE256-BC61-4EFA-BBFC-722A21CA3274}" type="sibTrans" cxnId="{EA13A47B-4C8D-4C59-966D-7C9D3393ED4A}">
      <dgm:prSet/>
      <dgm:spPr/>
      <dgm:t>
        <a:bodyPr/>
        <a:lstStyle/>
        <a:p>
          <a:endParaRPr lang="en-CA" dirty="0"/>
        </a:p>
      </dgm:t>
    </dgm:pt>
    <dgm:pt modelId="{C0A1DBCF-9FB8-42F7-8DA3-EF60941A2125}">
      <dgm:prSet phldrT="[Text]"/>
      <dgm:spPr/>
      <dgm:t>
        <a:bodyPr/>
        <a:lstStyle/>
        <a:p>
          <a:r>
            <a:rPr lang="en-CA" dirty="0" smtClean="0"/>
            <a:t>Policy Response</a:t>
          </a:r>
          <a:endParaRPr lang="en-CA" dirty="0"/>
        </a:p>
      </dgm:t>
    </dgm:pt>
    <dgm:pt modelId="{231BCBC7-B358-4B69-A1E9-127F6DBD6F1B}" type="parTrans" cxnId="{011987A7-8F95-4974-8F60-C7275ECA0566}">
      <dgm:prSet/>
      <dgm:spPr/>
      <dgm:t>
        <a:bodyPr/>
        <a:lstStyle/>
        <a:p>
          <a:endParaRPr lang="en-CA"/>
        </a:p>
      </dgm:t>
    </dgm:pt>
    <dgm:pt modelId="{2E0EFF8E-6047-4345-90B2-DDDC2CCF793C}" type="sibTrans" cxnId="{011987A7-8F95-4974-8F60-C7275ECA0566}">
      <dgm:prSet/>
      <dgm:spPr/>
      <dgm:t>
        <a:bodyPr/>
        <a:lstStyle/>
        <a:p>
          <a:endParaRPr lang="en-CA" dirty="0"/>
        </a:p>
      </dgm:t>
    </dgm:pt>
    <dgm:pt modelId="{24956A3B-7C4B-4E61-917F-47FD8D565C22}">
      <dgm:prSet phldrT="[Text]"/>
      <dgm:spPr/>
      <dgm:t>
        <a:bodyPr/>
        <a:lstStyle/>
        <a:p>
          <a:r>
            <a:rPr lang="en-CA" dirty="0" smtClean="0"/>
            <a:t>Prevention</a:t>
          </a:r>
          <a:endParaRPr lang="en-CA" dirty="0"/>
        </a:p>
      </dgm:t>
    </dgm:pt>
    <dgm:pt modelId="{08840243-76EC-4FC1-917B-CA25CCAD0C47}" type="parTrans" cxnId="{0E41C100-BD7E-4F4C-85C4-7CB2A0279212}">
      <dgm:prSet/>
      <dgm:spPr/>
      <dgm:t>
        <a:bodyPr/>
        <a:lstStyle/>
        <a:p>
          <a:endParaRPr lang="en-CA"/>
        </a:p>
      </dgm:t>
    </dgm:pt>
    <dgm:pt modelId="{5874B622-6D2C-454F-89F7-DD8238563E2D}" type="sibTrans" cxnId="{0E41C100-BD7E-4F4C-85C4-7CB2A0279212}">
      <dgm:prSet/>
      <dgm:spPr/>
      <dgm:t>
        <a:bodyPr/>
        <a:lstStyle/>
        <a:p>
          <a:endParaRPr lang="en-CA" dirty="0"/>
        </a:p>
      </dgm:t>
    </dgm:pt>
    <dgm:pt modelId="{A17A0113-4948-4988-AC5B-C0E26A461EEE}">
      <dgm:prSet phldrT="[Text]"/>
      <dgm:spPr/>
      <dgm:t>
        <a:bodyPr/>
        <a:lstStyle/>
        <a:p>
          <a:r>
            <a:rPr lang="en-CA" dirty="0" smtClean="0"/>
            <a:t>Causes</a:t>
          </a:r>
          <a:endParaRPr lang="en-CA" dirty="0"/>
        </a:p>
      </dgm:t>
    </dgm:pt>
    <dgm:pt modelId="{708FCBF4-4A7C-456E-9C1F-8D6FFB2AA7A5}" type="parTrans" cxnId="{8896049D-890C-48E8-A626-2B259B2AF6BB}">
      <dgm:prSet/>
      <dgm:spPr/>
      <dgm:t>
        <a:bodyPr/>
        <a:lstStyle/>
        <a:p>
          <a:endParaRPr lang="en-CA"/>
        </a:p>
      </dgm:t>
    </dgm:pt>
    <dgm:pt modelId="{F44D7AA5-5B7A-4B07-AFCE-31A6FC9DDB80}" type="sibTrans" cxnId="{8896049D-890C-48E8-A626-2B259B2AF6BB}">
      <dgm:prSet/>
      <dgm:spPr/>
      <dgm:t>
        <a:bodyPr/>
        <a:lstStyle/>
        <a:p>
          <a:endParaRPr lang="en-CA" dirty="0"/>
        </a:p>
      </dgm:t>
    </dgm:pt>
    <dgm:pt modelId="{ACB819CA-370A-4DAC-97F1-323561D4DD1D}" type="pres">
      <dgm:prSet presAssocID="{DBB0CABA-802F-43E2-A596-AF19129876D4}" presName="cycle" presStyleCnt="0">
        <dgm:presLayoutVars>
          <dgm:dir/>
          <dgm:resizeHandles val="exact"/>
        </dgm:presLayoutVars>
      </dgm:prSet>
      <dgm:spPr/>
      <dgm:t>
        <a:bodyPr/>
        <a:lstStyle/>
        <a:p>
          <a:endParaRPr lang="en-CA"/>
        </a:p>
      </dgm:t>
    </dgm:pt>
    <dgm:pt modelId="{581ACDF1-756C-4E1F-9C02-E35E972BA9FB}" type="pres">
      <dgm:prSet presAssocID="{6D6E94D2-6A7F-4AA4-998F-373C751958EF}" presName="node" presStyleLbl="node1" presStyleIdx="0" presStyleCnt="5">
        <dgm:presLayoutVars>
          <dgm:bulletEnabled val="1"/>
        </dgm:presLayoutVars>
      </dgm:prSet>
      <dgm:spPr/>
      <dgm:t>
        <a:bodyPr/>
        <a:lstStyle/>
        <a:p>
          <a:endParaRPr lang="en-CA"/>
        </a:p>
      </dgm:t>
    </dgm:pt>
    <dgm:pt modelId="{8362D598-B5B8-4503-A4EB-7BFCB70F8051}" type="pres">
      <dgm:prSet presAssocID="{1DCF363A-061B-4352-BC77-0FBC940D12F1}" presName="sibTrans" presStyleLbl="sibTrans2D1" presStyleIdx="0" presStyleCnt="5"/>
      <dgm:spPr/>
      <dgm:t>
        <a:bodyPr/>
        <a:lstStyle/>
        <a:p>
          <a:endParaRPr lang="en-CA"/>
        </a:p>
      </dgm:t>
    </dgm:pt>
    <dgm:pt modelId="{7C7FA9B6-9314-4804-A3FF-E1EFA4D8C024}" type="pres">
      <dgm:prSet presAssocID="{1DCF363A-061B-4352-BC77-0FBC940D12F1}" presName="connectorText" presStyleLbl="sibTrans2D1" presStyleIdx="0" presStyleCnt="5"/>
      <dgm:spPr/>
      <dgm:t>
        <a:bodyPr/>
        <a:lstStyle/>
        <a:p>
          <a:endParaRPr lang="en-CA"/>
        </a:p>
      </dgm:t>
    </dgm:pt>
    <dgm:pt modelId="{5CD43F6D-24BD-43FC-AA0D-29E3E2198524}" type="pres">
      <dgm:prSet presAssocID="{ACFC825F-7875-4578-80E9-EE0271397780}" presName="node" presStyleLbl="node1" presStyleIdx="1" presStyleCnt="5">
        <dgm:presLayoutVars>
          <dgm:bulletEnabled val="1"/>
        </dgm:presLayoutVars>
      </dgm:prSet>
      <dgm:spPr/>
      <dgm:t>
        <a:bodyPr/>
        <a:lstStyle/>
        <a:p>
          <a:endParaRPr lang="en-CA"/>
        </a:p>
      </dgm:t>
    </dgm:pt>
    <dgm:pt modelId="{99AF54AB-1394-412D-B1E0-069AA066FE10}" type="pres">
      <dgm:prSet presAssocID="{E65AE256-BC61-4EFA-BBFC-722A21CA3274}" presName="sibTrans" presStyleLbl="sibTrans2D1" presStyleIdx="1" presStyleCnt="5"/>
      <dgm:spPr/>
      <dgm:t>
        <a:bodyPr/>
        <a:lstStyle/>
        <a:p>
          <a:endParaRPr lang="en-CA"/>
        </a:p>
      </dgm:t>
    </dgm:pt>
    <dgm:pt modelId="{D56341A9-A106-4E27-A9DD-1245AB1C7C5E}" type="pres">
      <dgm:prSet presAssocID="{E65AE256-BC61-4EFA-BBFC-722A21CA3274}" presName="connectorText" presStyleLbl="sibTrans2D1" presStyleIdx="1" presStyleCnt="5"/>
      <dgm:spPr/>
      <dgm:t>
        <a:bodyPr/>
        <a:lstStyle/>
        <a:p>
          <a:endParaRPr lang="en-CA"/>
        </a:p>
      </dgm:t>
    </dgm:pt>
    <dgm:pt modelId="{6FBDA9E0-D3D5-424C-A81E-A839C096A626}" type="pres">
      <dgm:prSet presAssocID="{C0A1DBCF-9FB8-42F7-8DA3-EF60941A2125}" presName="node" presStyleLbl="node1" presStyleIdx="2" presStyleCnt="5">
        <dgm:presLayoutVars>
          <dgm:bulletEnabled val="1"/>
        </dgm:presLayoutVars>
      </dgm:prSet>
      <dgm:spPr/>
      <dgm:t>
        <a:bodyPr/>
        <a:lstStyle/>
        <a:p>
          <a:endParaRPr lang="en-CA"/>
        </a:p>
      </dgm:t>
    </dgm:pt>
    <dgm:pt modelId="{14CD10D8-449E-4967-BFC9-9F397F235D72}" type="pres">
      <dgm:prSet presAssocID="{2E0EFF8E-6047-4345-90B2-DDDC2CCF793C}" presName="sibTrans" presStyleLbl="sibTrans2D1" presStyleIdx="2" presStyleCnt="5" custLinFactY="3633" custLinFactNeighborX="-26109" custLinFactNeighborY="100000"/>
      <dgm:spPr/>
      <dgm:t>
        <a:bodyPr/>
        <a:lstStyle/>
        <a:p>
          <a:endParaRPr lang="en-CA"/>
        </a:p>
      </dgm:t>
    </dgm:pt>
    <dgm:pt modelId="{BB1F89FA-8F82-4D33-B900-05D78552021D}" type="pres">
      <dgm:prSet presAssocID="{2E0EFF8E-6047-4345-90B2-DDDC2CCF793C}" presName="connectorText" presStyleLbl="sibTrans2D1" presStyleIdx="2" presStyleCnt="5"/>
      <dgm:spPr/>
      <dgm:t>
        <a:bodyPr/>
        <a:lstStyle/>
        <a:p>
          <a:endParaRPr lang="en-CA"/>
        </a:p>
      </dgm:t>
    </dgm:pt>
    <dgm:pt modelId="{35CE71E5-74BA-4165-9FAA-0A61DDC50F48}" type="pres">
      <dgm:prSet presAssocID="{24956A3B-7C4B-4E61-917F-47FD8D565C22}" presName="node" presStyleLbl="node1" presStyleIdx="3" presStyleCnt="5">
        <dgm:presLayoutVars>
          <dgm:bulletEnabled val="1"/>
        </dgm:presLayoutVars>
      </dgm:prSet>
      <dgm:spPr/>
      <dgm:t>
        <a:bodyPr/>
        <a:lstStyle/>
        <a:p>
          <a:endParaRPr lang="en-CA"/>
        </a:p>
      </dgm:t>
    </dgm:pt>
    <dgm:pt modelId="{5557F078-1313-48E3-9EC9-DDF13524571B}" type="pres">
      <dgm:prSet presAssocID="{5874B622-6D2C-454F-89F7-DD8238563E2D}" presName="sibTrans" presStyleLbl="sibTrans2D1" presStyleIdx="3" presStyleCnt="5"/>
      <dgm:spPr/>
      <dgm:t>
        <a:bodyPr/>
        <a:lstStyle/>
        <a:p>
          <a:endParaRPr lang="en-CA"/>
        </a:p>
      </dgm:t>
    </dgm:pt>
    <dgm:pt modelId="{3DE8C561-28C9-4EFA-9B48-075B309D37CA}" type="pres">
      <dgm:prSet presAssocID="{5874B622-6D2C-454F-89F7-DD8238563E2D}" presName="connectorText" presStyleLbl="sibTrans2D1" presStyleIdx="3" presStyleCnt="5"/>
      <dgm:spPr/>
      <dgm:t>
        <a:bodyPr/>
        <a:lstStyle/>
        <a:p>
          <a:endParaRPr lang="en-CA"/>
        </a:p>
      </dgm:t>
    </dgm:pt>
    <dgm:pt modelId="{10281F69-6470-466C-AB42-46CB83079A66}" type="pres">
      <dgm:prSet presAssocID="{A17A0113-4948-4988-AC5B-C0E26A461EEE}" presName="node" presStyleLbl="node1" presStyleIdx="4" presStyleCnt="5">
        <dgm:presLayoutVars>
          <dgm:bulletEnabled val="1"/>
        </dgm:presLayoutVars>
      </dgm:prSet>
      <dgm:spPr/>
      <dgm:t>
        <a:bodyPr/>
        <a:lstStyle/>
        <a:p>
          <a:endParaRPr lang="en-CA"/>
        </a:p>
      </dgm:t>
    </dgm:pt>
    <dgm:pt modelId="{BAC35645-41C5-4BDF-B1F9-876F56220A9D}" type="pres">
      <dgm:prSet presAssocID="{F44D7AA5-5B7A-4B07-AFCE-31A6FC9DDB80}" presName="sibTrans" presStyleLbl="sibTrans2D1" presStyleIdx="4" presStyleCnt="5"/>
      <dgm:spPr/>
      <dgm:t>
        <a:bodyPr/>
        <a:lstStyle/>
        <a:p>
          <a:endParaRPr lang="en-CA"/>
        </a:p>
      </dgm:t>
    </dgm:pt>
    <dgm:pt modelId="{7FAC32F3-1E9D-442E-8523-4C26492AF991}" type="pres">
      <dgm:prSet presAssocID="{F44D7AA5-5B7A-4B07-AFCE-31A6FC9DDB80}" presName="connectorText" presStyleLbl="sibTrans2D1" presStyleIdx="4" presStyleCnt="5"/>
      <dgm:spPr/>
      <dgm:t>
        <a:bodyPr/>
        <a:lstStyle/>
        <a:p>
          <a:endParaRPr lang="en-CA"/>
        </a:p>
      </dgm:t>
    </dgm:pt>
  </dgm:ptLst>
  <dgm:cxnLst>
    <dgm:cxn modelId="{BA169414-E7D0-4BAE-A30D-807929889084}" type="presOf" srcId="{1DCF363A-061B-4352-BC77-0FBC940D12F1}" destId="{8362D598-B5B8-4503-A4EB-7BFCB70F8051}" srcOrd="0" destOrd="0" presId="urn:microsoft.com/office/officeart/2005/8/layout/cycle2"/>
    <dgm:cxn modelId="{F1EB2B81-61EC-4E0C-B241-DAAAEDE73E81}" type="presOf" srcId="{1DCF363A-061B-4352-BC77-0FBC940D12F1}" destId="{7C7FA9B6-9314-4804-A3FF-E1EFA4D8C024}" srcOrd="1" destOrd="0" presId="urn:microsoft.com/office/officeart/2005/8/layout/cycle2"/>
    <dgm:cxn modelId="{B82E0C1A-D390-4D95-A553-371ACBD9FDBF}" type="presOf" srcId="{DBB0CABA-802F-43E2-A596-AF19129876D4}" destId="{ACB819CA-370A-4DAC-97F1-323561D4DD1D}" srcOrd="0" destOrd="0" presId="urn:microsoft.com/office/officeart/2005/8/layout/cycle2"/>
    <dgm:cxn modelId="{8896049D-890C-48E8-A626-2B259B2AF6BB}" srcId="{DBB0CABA-802F-43E2-A596-AF19129876D4}" destId="{A17A0113-4948-4988-AC5B-C0E26A461EEE}" srcOrd="4" destOrd="0" parTransId="{708FCBF4-4A7C-456E-9C1F-8D6FFB2AA7A5}" sibTransId="{F44D7AA5-5B7A-4B07-AFCE-31A6FC9DDB80}"/>
    <dgm:cxn modelId="{385A78A2-B657-4EBA-971F-8762D6408D84}" srcId="{DBB0CABA-802F-43E2-A596-AF19129876D4}" destId="{6D6E94D2-6A7F-4AA4-998F-373C751958EF}" srcOrd="0" destOrd="0" parTransId="{5BAC8E1C-348F-4B98-B371-52B1B0DFF677}" sibTransId="{1DCF363A-061B-4352-BC77-0FBC940D12F1}"/>
    <dgm:cxn modelId="{EFFCB29A-112C-44E3-851E-2118160D9448}" type="presOf" srcId="{5874B622-6D2C-454F-89F7-DD8238563E2D}" destId="{5557F078-1313-48E3-9EC9-DDF13524571B}" srcOrd="0" destOrd="0" presId="urn:microsoft.com/office/officeart/2005/8/layout/cycle2"/>
    <dgm:cxn modelId="{72274938-B01F-4518-A477-57A5FE79E4CB}" type="presOf" srcId="{24956A3B-7C4B-4E61-917F-47FD8D565C22}" destId="{35CE71E5-74BA-4165-9FAA-0A61DDC50F48}" srcOrd="0" destOrd="0" presId="urn:microsoft.com/office/officeart/2005/8/layout/cycle2"/>
    <dgm:cxn modelId="{61EB5A22-BFA5-49BB-90F5-51D238C838C2}" type="presOf" srcId="{5874B622-6D2C-454F-89F7-DD8238563E2D}" destId="{3DE8C561-28C9-4EFA-9B48-075B309D37CA}" srcOrd="1" destOrd="0" presId="urn:microsoft.com/office/officeart/2005/8/layout/cycle2"/>
    <dgm:cxn modelId="{7A995DB7-2E56-48A2-AC8F-B97781BB89CA}" type="presOf" srcId="{2E0EFF8E-6047-4345-90B2-DDDC2CCF793C}" destId="{14CD10D8-449E-4967-BFC9-9F397F235D72}" srcOrd="0" destOrd="0" presId="urn:microsoft.com/office/officeart/2005/8/layout/cycle2"/>
    <dgm:cxn modelId="{EA13A47B-4C8D-4C59-966D-7C9D3393ED4A}" srcId="{DBB0CABA-802F-43E2-A596-AF19129876D4}" destId="{ACFC825F-7875-4578-80E9-EE0271397780}" srcOrd="1" destOrd="0" parTransId="{9B624B19-CFC8-46DD-81D2-84E5B51849D2}" sibTransId="{E65AE256-BC61-4EFA-BBFC-722A21CA3274}"/>
    <dgm:cxn modelId="{0E41C100-BD7E-4F4C-85C4-7CB2A0279212}" srcId="{DBB0CABA-802F-43E2-A596-AF19129876D4}" destId="{24956A3B-7C4B-4E61-917F-47FD8D565C22}" srcOrd="3" destOrd="0" parTransId="{08840243-76EC-4FC1-917B-CA25CCAD0C47}" sibTransId="{5874B622-6D2C-454F-89F7-DD8238563E2D}"/>
    <dgm:cxn modelId="{F8657FB5-11F1-4F9E-AE71-11BC3CFA26D8}" type="presOf" srcId="{2E0EFF8E-6047-4345-90B2-DDDC2CCF793C}" destId="{BB1F89FA-8F82-4D33-B900-05D78552021D}" srcOrd="1" destOrd="0" presId="urn:microsoft.com/office/officeart/2005/8/layout/cycle2"/>
    <dgm:cxn modelId="{E4FB2338-F5B9-4CF6-B92C-738C012A5E99}" type="presOf" srcId="{6D6E94D2-6A7F-4AA4-998F-373C751958EF}" destId="{581ACDF1-756C-4E1F-9C02-E35E972BA9FB}" srcOrd="0" destOrd="0" presId="urn:microsoft.com/office/officeart/2005/8/layout/cycle2"/>
    <dgm:cxn modelId="{C4C04440-683F-4F51-9048-E87920ADEF97}" type="presOf" srcId="{E65AE256-BC61-4EFA-BBFC-722A21CA3274}" destId="{D56341A9-A106-4E27-A9DD-1245AB1C7C5E}" srcOrd="1" destOrd="0" presId="urn:microsoft.com/office/officeart/2005/8/layout/cycle2"/>
    <dgm:cxn modelId="{011987A7-8F95-4974-8F60-C7275ECA0566}" srcId="{DBB0CABA-802F-43E2-A596-AF19129876D4}" destId="{C0A1DBCF-9FB8-42F7-8DA3-EF60941A2125}" srcOrd="2" destOrd="0" parTransId="{231BCBC7-B358-4B69-A1E9-127F6DBD6F1B}" sibTransId="{2E0EFF8E-6047-4345-90B2-DDDC2CCF793C}"/>
    <dgm:cxn modelId="{8D1DB143-B790-4C56-B150-EF52F6A42846}" type="presOf" srcId="{F44D7AA5-5B7A-4B07-AFCE-31A6FC9DDB80}" destId="{BAC35645-41C5-4BDF-B1F9-876F56220A9D}" srcOrd="0" destOrd="0" presId="urn:microsoft.com/office/officeart/2005/8/layout/cycle2"/>
    <dgm:cxn modelId="{DC094F9B-F534-4C16-A3AF-387334AD2499}" type="presOf" srcId="{C0A1DBCF-9FB8-42F7-8DA3-EF60941A2125}" destId="{6FBDA9E0-D3D5-424C-A81E-A839C096A626}" srcOrd="0" destOrd="0" presId="urn:microsoft.com/office/officeart/2005/8/layout/cycle2"/>
    <dgm:cxn modelId="{E7CF9873-86C6-4614-B825-D47E11232D3D}" type="presOf" srcId="{F44D7AA5-5B7A-4B07-AFCE-31A6FC9DDB80}" destId="{7FAC32F3-1E9D-442E-8523-4C26492AF991}" srcOrd="1" destOrd="0" presId="urn:microsoft.com/office/officeart/2005/8/layout/cycle2"/>
    <dgm:cxn modelId="{4E3F5B21-A0EC-4334-9A48-8F26FBC9989F}" type="presOf" srcId="{A17A0113-4948-4988-AC5B-C0E26A461EEE}" destId="{10281F69-6470-466C-AB42-46CB83079A66}" srcOrd="0" destOrd="0" presId="urn:microsoft.com/office/officeart/2005/8/layout/cycle2"/>
    <dgm:cxn modelId="{1E25AC03-6C8D-484C-9F76-63FBBB5E65EB}" type="presOf" srcId="{ACFC825F-7875-4578-80E9-EE0271397780}" destId="{5CD43F6D-24BD-43FC-AA0D-29E3E2198524}" srcOrd="0" destOrd="0" presId="urn:microsoft.com/office/officeart/2005/8/layout/cycle2"/>
    <dgm:cxn modelId="{D42AADC4-D580-4F4E-B381-AA10A4B89901}" type="presOf" srcId="{E65AE256-BC61-4EFA-BBFC-722A21CA3274}" destId="{99AF54AB-1394-412D-B1E0-069AA066FE10}" srcOrd="0" destOrd="0" presId="urn:microsoft.com/office/officeart/2005/8/layout/cycle2"/>
    <dgm:cxn modelId="{F6BC7C24-B6BC-472D-B37B-FBD439AD4437}" type="presParOf" srcId="{ACB819CA-370A-4DAC-97F1-323561D4DD1D}" destId="{581ACDF1-756C-4E1F-9C02-E35E972BA9FB}" srcOrd="0" destOrd="0" presId="urn:microsoft.com/office/officeart/2005/8/layout/cycle2"/>
    <dgm:cxn modelId="{36EEAF45-53E9-48ED-B18F-33B55DB810F7}" type="presParOf" srcId="{ACB819CA-370A-4DAC-97F1-323561D4DD1D}" destId="{8362D598-B5B8-4503-A4EB-7BFCB70F8051}" srcOrd="1" destOrd="0" presId="urn:microsoft.com/office/officeart/2005/8/layout/cycle2"/>
    <dgm:cxn modelId="{9CA4C63C-FDC7-42C3-ADD6-9B5EEEA66998}" type="presParOf" srcId="{8362D598-B5B8-4503-A4EB-7BFCB70F8051}" destId="{7C7FA9B6-9314-4804-A3FF-E1EFA4D8C024}" srcOrd="0" destOrd="0" presId="urn:microsoft.com/office/officeart/2005/8/layout/cycle2"/>
    <dgm:cxn modelId="{0046B6B6-279C-4E47-A887-F1CE3BB4798F}" type="presParOf" srcId="{ACB819CA-370A-4DAC-97F1-323561D4DD1D}" destId="{5CD43F6D-24BD-43FC-AA0D-29E3E2198524}" srcOrd="2" destOrd="0" presId="urn:microsoft.com/office/officeart/2005/8/layout/cycle2"/>
    <dgm:cxn modelId="{8B953128-BB6A-4C51-AD6A-AC01F6F98B92}" type="presParOf" srcId="{ACB819CA-370A-4DAC-97F1-323561D4DD1D}" destId="{99AF54AB-1394-412D-B1E0-069AA066FE10}" srcOrd="3" destOrd="0" presId="urn:microsoft.com/office/officeart/2005/8/layout/cycle2"/>
    <dgm:cxn modelId="{C44755FE-3EA7-4C72-B098-94CC7C418EF8}" type="presParOf" srcId="{99AF54AB-1394-412D-B1E0-069AA066FE10}" destId="{D56341A9-A106-4E27-A9DD-1245AB1C7C5E}" srcOrd="0" destOrd="0" presId="urn:microsoft.com/office/officeart/2005/8/layout/cycle2"/>
    <dgm:cxn modelId="{EB019F11-5170-414E-B951-B89E2BE652BD}" type="presParOf" srcId="{ACB819CA-370A-4DAC-97F1-323561D4DD1D}" destId="{6FBDA9E0-D3D5-424C-A81E-A839C096A626}" srcOrd="4" destOrd="0" presId="urn:microsoft.com/office/officeart/2005/8/layout/cycle2"/>
    <dgm:cxn modelId="{C11EF1E3-1FA2-4802-90D2-4F55A6C7571F}" type="presParOf" srcId="{ACB819CA-370A-4DAC-97F1-323561D4DD1D}" destId="{14CD10D8-449E-4967-BFC9-9F397F235D72}" srcOrd="5" destOrd="0" presId="urn:microsoft.com/office/officeart/2005/8/layout/cycle2"/>
    <dgm:cxn modelId="{97361E84-B3ED-4ABF-879B-C4EE40369652}" type="presParOf" srcId="{14CD10D8-449E-4967-BFC9-9F397F235D72}" destId="{BB1F89FA-8F82-4D33-B900-05D78552021D}" srcOrd="0" destOrd="0" presId="urn:microsoft.com/office/officeart/2005/8/layout/cycle2"/>
    <dgm:cxn modelId="{54C289C2-F8D6-4A4C-AAB4-ECD688B7C303}" type="presParOf" srcId="{ACB819CA-370A-4DAC-97F1-323561D4DD1D}" destId="{35CE71E5-74BA-4165-9FAA-0A61DDC50F48}" srcOrd="6" destOrd="0" presId="urn:microsoft.com/office/officeart/2005/8/layout/cycle2"/>
    <dgm:cxn modelId="{AC5029CE-6DA6-45A8-933A-24CFD683F2D8}" type="presParOf" srcId="{ACB819CA-370A-4DAC-97F1-323561D4DD1D}" destId="{5557F078-1313-48E3-9EC9-DDF13524571B}" srcOrd="7" destOrd="0" presId="urn:microsoft.com/office/officeart/2005/8/layout/cycle2"/>
    <dgm:cxn modelId="{2D1DC114-E590-4EFE-98A9-7070368C8E54}" type="presParOf" srcId="{5557F078-1313-48E3-9EC9-DDF13524571B}" destId="{3DE8C561-28C9-4EFA-9B48-075B309D37CA}" srcOrd="0" destOrd="0" presId="urn:microsoft.com/office/officeart/2005/8/layout/cycle2"/>
    <dgm:cxn modelId="{7FF5CBD3-22DF-4DFE-882A-893B6A905F17}" type="presParOf" srcId="{ACB819CA-370A-4DAC-97F1-323561D4DD1D}" destId="{10281F69-6470-466C-AB42-46CB83079A66}" srcOrd="8" destOrd="0" presId="urn:microsoft.com/office/officeart/2005/8/layout/cycle2"/>
    <dgm:cxn modelId="{FB936990-21E8-4291-8D3B-B10FECBAAF3D}" type="presParOf" srcId="{ACB819CA-370A-4DAC-97F1-323561D4DD1D}" destId="{BAC35645-41C5-4BDF-B1F9-876F56220A9D}" srcOrd="9" destOrd="0" presId="urn:microsoft.com/office/officeart/2005/8/layout/cycle2"/>
    <dgm:cxn modelId="{A5D71E97-21FA-46BA-91D4-1FDEF2FA3BE7}" type="presParOf" srcId="{BAC35645-41C5-4BDF-B1F9-876F56220A9D}" destId="{7FAC32F3-1E9D-442E-8523-4C26492AF99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ACDF1-756C-4E1F-9C02-E35E972BA9FB}">
      <dsp:nvSpPr>
        <dsp:cNvPr id="0" name=""/>
        <dsp:cNvSpPr/>
      </dsp:nvSpPr>
      <dsp:spPr>
        <a:xfrm>
          <a:off x="2434828" y="401"/>
          <a:ext cx="1226343" cy="122634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(Prediction)</a:t>
          </a:r>
          <a:endParaRPr lang="en-CA" sz="1200" kern="1200" dirty="0"/>
        </a:p>
      </dsp:txBody>
      <dsp:txXfrm>
        <a:off x="2614422" y="179995"/>
        <a:ext cx="867155" cy="867155"/>
      </dsp:txXfrm>
    </dsp:sp>
    <dsp:sp modelId="{8362D598-B5B8-4503-A4EB-7BFCB70F8051}">
      <dsp:nvSpPr>
        <dsp:cNvPr id="0" name=""/>
        <dsp:cNvSpPr/>
      </dsp:nvSpPr>
      <dsp:spPr>
        <a:xfrm rot="2160000">
          <a:off x="3622675" y="942976"/>
          <a:ext cx="327092" cy="41389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3632045" y="996915"/>
        <a:ext cx="228964" cy="248335"/>
      </dsp:txXfrm>
    </dsp:sp>
    <dsp:sp modelId="{5CD43F6D-24BD-43FC-AA0D-29E3E2198524}">
      <dsp:nvSpPr>
        <dsp:cNvPr id="0" name=""/>
        <dsp:cNvSpPr/>
      </dsp:nvSpPr>
      <dsp:spPr>
        <a:xfrm>
          <a:off x="3926250" y="1083982"/>
          <a:ext cx="1226343" cy="122634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Transmission</a:t>
          </a:r>
          <a:endParaRPr lang="en-CA" sz="1200" kern="1200" dirty="0"/>
        </a:p>
      </dsp:txBody>
      <dsp:txXfrm>
        <a:off x="4105844" y="1263576"/>
        <a:ext cx="867155" cy="867155"/>
      </dsp:txXfrm>
    </dsp:sp>
    <dsp:sp modelId="{99AF54AB-1394-412D-B1E0-069AA066FE10}">
      <dsp:nvSpPr>
        <dsp:cNvPr id="0" name=""/>
        <dsp:cNvSpPr/>
      </dsp:nvSpPr>
      <dsp:spPr>
        <a:xfrm rot="6480000">
          <a:off x="4093900" y="2358041"/>
          <a:ext cx="327092" cy="41389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4158126" y="2394156"/>
        <a:ext cx="228964" cy="248335"/>
      </dsp:txXfrm>
    </dsp:sp>
    <dsp:sp modelId="{6FBDA9E0-D3D5-424C-A81E-A839C096A626}">
      <dsp:nvSpPr>
        <dsp:cNvPr id="0" name=""/>
        <dsp:cNvSpPr/>
      </dsp:nvSpPr>
      <dsp:spPr>
        <a:xfrm>
          <a:off x="3356577" y="2837255"/>
          <a:ext cx="1226343" cy="122634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Policy Response</a:t>
          </a:r>
          <a:endParaRPr lang="en-CA" sz="1200" kern="1200" dirty="0"/>
        </a:p>
      </dsp:txBody>
      <dsp:txXfrm>
        <a:off x="3536171" y="3016849"/>
        <a:ext cx="867155" cy="867155"/>
      </dsp:txXfrm>
    </dsp:sp>
    <dsp:sp modelId="{14CD10D8-449E-4967-BFC9-9F397F235D72}">
      <dsp:nvSpPr>
        <dsp:cNvPr id="0" name=""/>
        <dsp:cNvSpPr/>
      </dsp:nvSpPr>
      <dsp:spPr>
        <a:xfrm rot="10800000">
          <a:off x="2808310" y="3672409"/>
          <a:ext cx="327092" cy="41389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2906438" y="3755187"/>
        <a:ext cx="228964" cy="248335"/>
      </dsp:txXfrm>
    </dsp:sp>
    <dsp:sp modelId="{35CE71E5-74BA-4165-9FAA-0A61DDC50F48}">
      <dsp:nvSpPr>
        <dsp:cNvPr id="0" name=""/>
        <dsp:cNvSpPr/>
      </dsp:nvSpPr>
      <dsp:spPr>
        <a:xfrm>
          <a:off x="1513078" y="2837255"/>
          <a:ext cx="1226343" cy="122634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Prevention</a:t>
          </a:r>
          <a:endParaRPr lang="en-CA" sz="1200" kern="1200" dirty="0"/>
        </a:p>
      </dsp:txBody>
      <dsp:txXfrm>
        <a:off x="1692672" y="3016849"/>
        <a:ext cx="867155" cy="867155"/>
      </dsp:txXfrm>
    </dsp:sp>
    <dsp:sp modelId="{5557F078-1313-48E3-9EC9-DDF13524571B}">
      <dsp:nvSpPr>
        <dsp:cNvPr id="0" name=""/>
        <dsp:cNvSpPr/>
      </dsp:nvSpPr>
      <dsp:spPr>
        <a:xfrm rot="15120000">
          <a:off x="1680728" y="2375649"/>
          <a:ext cx="327092" cy="4138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1744954" y="2505090"/>
        <a:ext cx="228964" cy="248335"/>
      </dsp:txXfrm>
    </dsp:sp>
    <dsp:sp modelId="{10281F69-6470-466C-AB42-46CB83079A66}">
      <dsp:nvSpPr>
        <dsp:cNvPr id="0" name=""/>
        <dsp:cNvSpPr/>
      </dsp:nvSpPr>
      <dsp:spPr>
        <a:xfrm>
          <a:off x="943405" y="1083982"/>
          <a:ext cx="1226343" cy="122634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Causes</a:t>
          </a:r>
          <a:endParaRPr lang="en-CA" sz="1200" kern="1200" dirty="0"/>
        </a:p>
      </dsp:txBody>
      <dsp:txXfrm>
        <a:off x="1122999" y="1263576"/>
        <a:ext cx="867155" cy="867155"/>
      </dsp:txXfrm>
    </dsp:sp>
    <dsp:sp modelId="{BAC35645-41C5-4BDF-B1F9-876F56220A9D}">
      <dsp:nvSpPr>
        <dsp:cNvPr id="0" name=""/>
        <dsp:cNvSpPr/>
      </dsp:nvSpPr>
      <dsp:spPr>
        <a:xfrm rot="19440000">
          <a:off x="2131253" y="953859"/>
          <a:ext cx="327092" cy="413891"/>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2140623" y="1065476"/>
        <a:ext cx="228964" cy="2483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ACDF1-756C-4E1F-9C02-E35E972BA9FB}">
      <dsp:nvSpPr>
        <dsp:cNvPr id="0" name=""/>
        <dsp:cNvSpPr/>
      </dsp:nvSpPr>
      <dsp:spPr>
        <a:xfrm>
          <a:off x="2434828" y="401"/>
          <a:ext cx="1226343" cy="122634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(Prediction)</a:t>
          </a:r>
          <a:endParaRPr lang="en-CA" sz="1200" kern="1200" dirty="0"/>
        </a:p>
      </dsp:txBody>
      <dsp:txXfrm>
        <a:off x="2614422" y="179995"/>
        <a:ext cx="867155" cy="867155"/>
      </dsp:txXfrm>
    </dsp:sp>
    <dsp:sp modelId="{8362D598-B5B8-4503-A4EB-7BFCB70F8051}">
      <dsp:nvSpPr>
        <dsp:cNvPr id="0" name=""/>
        <dsp:cNvSpPr/>
      </dsp:nvSpPr>
      <dsp:spPr>
        <a:xfrm rot="2160000">
          <a:off x="3622675" y="942976"/>
          <a:ext cx="327092" cy="41389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3632045" y="996915"/>
        <a:ext cx="228964" cy="248335"/>
      </dsp:txXfrm>
    </dsp:sp>
    <dsp:sp modelId="{5CD43F6D-24BD-43FC-AA0D-29E3E2198524}">
      <dsp:nvSpPr>
        <dsp:cNvPr id="0" name=""/>
        <dsp:cNvSpPr/>
      </dsp:nvSpPr>
      <dsp:spPr>
        <a:xfrm>
          <a:off x="3926250" y="1083982"/>
          <a:ext cx="1226343" cy="122634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Transmission</a:t>
          </a:r>
          <a:endParaRPr lang="en-CA" sz="1200" kern="1200" dirty="0"/>
        </a:p>
      </dsp:txBody>
      <dsp:txXfrm>
        <a:off x="4105844" y="1263576"/>
        <a:ext cx="867155" cy="867155"/>
      </dsp:txXfrm>
    </dsp:sp>
    <dsp:sp modelId="{99AF54AB-1394-412D-B1E0-069AA066FE10}">
      <dsp:nvSpPr>
        <dsp:cNvPr id="0" name=""/>
        <dsp:cNvSpPr/>
      </dsp:nvSpPr>
      <dsp:spPr>
        <a:xfrm rot="6480000">
          <a:off x="4093900" y="2358041"/>
          <a:ext cx="327092" cy="41389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4158126" y="2394156"/>
        <a:ext cx="228964" cy="248335"/>
      </dsp:txXfrm>
    </dsp:sp>
    <dsp:sp modelId="{6FBDA9E0-D3D5-424C-A81E-A839C096A626}">
      <dsp:nvSpPr>
        <dsp:cNvPr id="0" name=""/>
        <dsp:cNvSpPr/>
      </dsp:nvSpPr>
      <dsp:spPr>
        <a:xfrm>
          <a:off x="3356577" y="2837255"/>
          <a:ext cx="1226343" cy="122634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Policy Response</a:t>
          </a:r>
          <a:endParaRPr lang="en-CA" sz="1200" kern="1200" dirty="0"/>
        </a:p>
      </dsp:txBody>
      <dsp:txXfrm>
        <a:off x="3536171" y="3016849"/>
        <a:ext cx="867155" cy="867155"/>
      </dsp:txXfrm>
    </dsp:sp>
    <dsp:sp modelId="{14CD10D8-449E-4967-BFC9-9F397F235D72}">
      <dsp:nvSpPr>
        <dsp:cNvPr id="0" name=""/>
        <dsp:cNvSpPr/>
      </dsp:nvSpPr>
      <dsp:spPr>
        <a:xfrm rot="10800000">
          <a:off x="2808310" y="3672409"/>
          <a:ext cx="327092" cy="41389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2906438" y="3755187"/>
        <a:ext cx="228964" cy="248335"/>
      </dsp:txXfrm>
    </dsp:sp>
    <dsp:sp modelId="{35CE71E5-74BA-4165-9FAA-0A61DDC50F48}">
      <dsp:nvSpPr>
        <dsp:cNvPr id="0" name=""/>
        <dsp:cNvSpPr/>
      </dsp:nvSpPr>
      <dsp:spPr>
        <a:xfrm>
          <a:off x="1513078" y="2837255"/>
          <a:ext cx="1226343" cy="122634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Prevention</a:t>
          </a:r>
          <a:endParaRPr lang="en-CA" sz="1200" kern="1200" dirty="0"/>
        </a:p>
      </dsp:txBody>
      <dsp:txXfrm>
        <a:off x="1692672" y="3016849"/>
        <a:ext cx="867155" cy="867155"/>
      </dsp:txXfrm>
    </dsp:sp>
    <dsp:sp modelId="{5557F078-1313-48E3-9EC9-DDF13524571B}">
      <dsp:nvSpPr>
        <dsp:cNvPr id="0" name=""/>
        <dsp:cNvSpPr/>
      </dsp:nvSpPr>
      <dsp:spPr>
        <a:xfrm rot="15120000">
          <a:off x="1680728" y="2375649"/>
          <a:ext cx="327092" cy="4138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1744954" y="2505090"/>
        <a:ext cx="228964" cy="248335"/>
      </dsp:txXfrm>
    </dsp:sp>
    <dsp:sp modelId="{10281F69-6470-466C-AB42-46CB83079A66}">
      <dsp:nvSpPr>
        <dsp:cNvPr id="0" name=""/>
        <dsp:cNvSpPr/>
      </dsp:nvSpPr>
      <dsp:spPr>
        <a:xfrm>
          <a:off x="943405" y="1083982"/>
          <a:ext cx="1226343" cy="122634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Causes</a:t>
          </a:r>
          <a:endParaRPr lang="en-CA" sz="1200" kern="1200" dirty="0"/>
        </a:p>
      </dsp:txBody>
      <dsp:txXfrm>
        <a:off x="1122999" y="1263576"/>
        <a:ext cx="867155" cy="867155"/>
      </dsp:txXfrm>
    </dsp:sp>
    <dsp:sp modelId="{BAC35645-41C5-4BDF-B1F9-876F56220A9D}">
      <dsp:nvSpPr>
        <dsp:cNvPr id="0" name=""/>
        <dsp:cNvSpPr/>
      </dsp:nvSpPr>
      <dsp:spPr>
        <a:xfrm rot="19440000">
          <a:off x="2131253" y="953859"/>
          <a:ext cx="327092" cy="413891"/>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2140623" y="1065476"/>
        <a:ext cx="228964" cy="2483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ACDF1-756C-4E1F-9C02-E35E972BA9FB}">
      <dsp:nvSpPr>
        <dsp:cNvPr id="0" name=""/>
        <dsp:cNvSpPr/>
      </dsp:nvSpPr>
      <dsp:spPr>
        <a:xfrm>
          <a:off x="2434828" y="401"/>
          <a:ext cx="1226343" cy="122634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(Prediction)</a:t>
          </a:r>
          <a:endParaRPr lang="en-CA" sz="1200" kern="1200" dirty="0"/>
        </a:p>
      </dsp:txBody>
      <dsp:txXfrm>
        <a:off x="2614422" y="179995"/>
        <a:ext cx="867155" cy="867155"/>
      </dsp:txXfrm>
    </dsp:sp>
    <dsp:sp modelId="{8362D598-B5B8-4503-A4EB-7BFCB70F8051}">
      <dsp:nvSpPr>
        <dsp:cNvPr id="0" name=""/>
        <dsp:cNvSpPr/>
      </dsp:nvSpPr>
      <dsp:spPr>
        <a:xfrm rot="2160000">
          <a:off x="3622675" y="942976"/>
          <a:ext cx="327092" cy="41389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3632045" y="996915"/>
        <a:ext cx="228964" cy="248335"/>
      </dsp:txXfrm>
    </dsp:sp>
    <dsp:sp modelId="{5CD43F6D-24BD-43FC-AA0D-29E3E2198524}">
      <dsp:nvSpPr>
        <dsp:cNvPr id="0" name=""/>
        <dsp:cNvSpPr/>
      </dsp:nvSpPr>
      <dsp:spPr>
        <a:xfrm>
          <a:off x="3926250" y="1083982"/>
          <a:ext cx="1226343" cy="122634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Transmission</a:t>
          </a:r>
          <a:endParaRPr lang="en-CA" sz="1200" kern="1200" dirty="0"/>
        </a:p>
      </dsp:txBody>
      <dsp:txXfrm>
        <a:off x="4105844" y="1263576"/>
        <a:ext cx="867155" cy="867155"/>
      </dsp:txXfrm>
    </dsp:sp>
    <dsp:sp modelId="{99AF54AB-1394-412D-B1E0-069AA066FE10}">
      <dsp:nvSpPr>
        <dsp:cNvPr id="0" name=""/>
        <dsp:cNvSpPr/>
      </dsp:nvSpPr>
      <dsp:spPr>
        <a:xfrm rot="6480000">
          <a:off x="4093900" y="2358041"/>
          <a:ext cx="327092" cy="41389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4158126" y="2394156"/>
        <a:ext cx="228964" cy="248335"/>
      </dsp:txXfrm>
    </dsp:sp>
    <dsp:sp modelId="{6FBDA9E0-D3D5-424C-A81E-A839C096A626}">
      <dsp:nvSpPr>
        <dsp:cNvPr id="0" name=""/>
        <dsp:cNvSpPr/>
      </dsp:nvSpPr>
      <dsp:spPr>
        <a:xfrm>
          <a:off x="3356577" y="2837255"/>
          <a:ext cx="1226343" cy="122634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Policy Response</a:t>
          </a:r>
          <a:endParaRPr lang="en-CA" sz="1200" kern="1200" dirty="0"/>
        </a:p>
      </dsp:txBody>
      <dsp:txXfrm>
        <a:off x="3536171" y="3016849"/>
        <a:ext cx="867155" cy="867155"/>
      </dsp:txXfrm>
    </dsp:sp>
    <dsp:sp modelId="{14CD10D8-449E-4967-BFC9-9F397F235D72}">
      <dsp:nvSpPr>
        <dsp:cNvPr id="0" name=""/>
        <dsp:cNvSpPr/>
      </dsp:nvSpPr>
      <dsp:spPr>
        <a:xfrm rot="10800000">
          <a:off x="2808310" y="3672409"/>
          <a:ext cx="327092" cy="41389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2906438" y="3755187"/>
        <a:ext cx="228964" cy="248335"/>
      </dsp:txXfrm>
    </dsp:sp>
    <dsp:sp modelId="{35CE71E5-74BA-4165-9FAA-0A61DDC50F48}">
      <dsp:nvSpPr>
        <dsp:cNvPr id="0" name=""/>
        <dsp:cNvSpPr/>
      </dsp:nvSpPr>
      <dsp:spPr>
        <a:xfrm>
          <a:off x="1513078" y="2837255"/>
          <a:ext cx="1226343" cy="122634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Prevention</a:t>
          </a:r>
          <a:endParaRPr lang="en-CA" sz="1200" kern="1200" dirty="0"/>
        </a:p>
      </dsp:txBody>
      <dsp:txXfrm>
        <a:off x="1692672" y="3016849"/>
        <a:ext cx="867155" cy="867155"/>
      </dsp:txXfrm>
    </dsp:sp>
    <dsp:sp modelId="{5557F078-1313-48E3-9EC9-DDF13524571B}">
      <dsp:nvSpPr>
        <dsp:cNvPr id="0" name=""/>
        <dsp:cNvSpPr/>
      </dsp:nvSpPr>
      <dsp:spPr>
        <a:xfrm rot="15120000">
          <a:off x="1680728" y="2375649"/>
          <a:ext cx="327092" cy="4138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rot="10800000">
        <a:off x="1744954" y="2505090"/>
        <a:ext cx="228964" cy="248335"/>
      </dsp:txXfrm>
    </dsp:sp>
    <dsp:sp modelId="{10281F69-6470-466C-AB42-46CB83079A66}">
      <dsp:nvSpPr>
        <dsp:cNvPr id="0" name=""/>
        <dsp:cNvSpPr/>
      </dsp:nvSpPr>
      <dsp:spPr>
        <a:xfrm>
          <a:off x="943405" y="1083982"/>
          <a:ext cx="1226343" cy="122634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CA" sz="1200" kern="1200" dirty="0" smtClean="0"/>
            <a:t>Causes</a:t>
          </a:r>
          <a:endParaRPr lang="en-CA" sz="1200" kern="1200" dirty="0"/>
        </a:p>
      </dsp:txBody>
      <dsp:txXfrm>
        <a:off x="1122999" y="1263576"/>
        <a:ext cx="867155" cy="867155"/>
      </dsp:txXfrm>
    </dsp:sp>
    <dsp:sp modelId="{BAC35645-41C5-4BDF-B1F9-876F56220A9D}">
      <dsp:nvSpPr>
        <dsp:cNvPr id="0" name=""/>
        <dsp:cNvSpPr/>
      </dsp:nvSpPr>
      <dsp:spPr>
        <a:xfrm rot="19440000">
          <a:off x="2131253" y="953859"/>
          <a:ext cx="327092" cy="413891"/>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CA" sz="1000" kern="1200" dirty="0"/>
        </a:p>
      </dsp:txBody>
      <dsp:txXfrm>
        <a:off x="2140623" y="1065476"/>
        <a:ext cx="228964" cy="24833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45F60-2833-4A67-84B6-56A16323A7DA}" type="datetimeFigureOut">
              <a:rPr lang="en-CA" smtClean="0"/>
              <a:t>20/09/2011</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238473-DD88-4556-AABC-DA3D3614E9CF}" type="slidenum">
              <a:rPr lang="en-CA" smtClean="0"/>
              <a:t>‹#›</a:t>
            </a:fld>
            <a:endParaRPr lang="en-CA" dirty="0"/>
          </a:p>
        </p:txBody>
      </p:sp>
    </p:spTree>
    <p:extLst>
      <p:ext uri="{BB962C8B-B14F-4D97-AF65-F5344CB8AC3E}">
        <p14:creationId xmlns:p14="http://schemas.microsoft.com/office/powerpoint/2010/main" val="2170392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4962F545-5B69-4DE7-BA68-242455E14AFD}" type="datetime1">
              <a:rPr lang="en-CA" smtClean="0"/>
              <a:t>20/09/2011</a:t>
            </a:fld>
            <a:endParaRPr lang="en-CA" dirty="0"/>
          </a:p>
        </p:txBody>
      </p:sp>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689816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61E3BD4-E0F9-4D37-AF84-987E010F0E4C}" type="datetime1">
              <a:rPr lang="en-CA" smtClean="0"/>
              <a:t>20/09/2011</a:t>
            </a:fld>
            <a:endParaRPr lang="en-CA" dirty="0"/>
          </a:p>
        </p:txBody>
      </p:sp>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417240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F3FB1CF-5288-42D3-8AA7-60F771B6B12B}" type="datetime1">
              <a:rPr lang="en-CA" smtClean="0"/>
              <a:t>20/09/2011</a:t>
            </a:fld>
            <a:endParaRPr lang="en-CA" dirty="0"/>
          </a:p>
        </p:txBody>
      </p:sp>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310910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1AC4B7C-2E54-40F8-97AA-A3501CF2A4A3}"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530559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B930569-E6F1-4066-9886-9B92E761C924}"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081241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EC8B4-C208-4118-8F8A-36858911BBCB}"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142489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0F7FD7B-8246-48B2-B497-C2641358D715}" type="datetime1">
              <a:rPr lang="en-CA" smtClean="0">
                <a:solidFill>
                  <a:prstClr val="black">
                    <a:tint val="75000"/>
                  </a:prstClr>
                </a:solidFill>
              </a:rPr>
              <a:pPr/>
              <a:t>20/09/2011</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5007802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A382D1B-B65C-4416-ABBD-24708BDB9EE6}" type="datetime1">
              <a:rPr lang="en-CA" smtClean="0">
                <a:solidFill>
                  <a:prstClr val="black">
                    <a:tint val="75000"/>
                  </a:prstClr>
                </a:solidFill>
              </a:rPr>
              <a:pPr/>
              <a:t>20/09/2011</a:t>
            </a:fld>
            <a:endParaRPr lang="en-CA"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CA"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8978366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97F41ECC-D271-47EB-BEC6-A46560C96533}" type="datetime1">
              <a:rPr lang="en-CA" smtClean="0">
                <a:solidFill>
                  <a:prstClr val="black">
                    <a:tint val="75000"/>
                  </a:prstClr>
                </a:solidFill>
              </a:rPr>
              <a:pPr/>
              <a:t>20/09/2011</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183042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7EECA-5007-4A6E-A978-FBA0F6DA4703}" type="datetime1">
              <a:rPr lang="en-CA" smtClean="0">
                <a:solidFill>
                  <a:prstClr val="black">
                    <a:tint val="75000"/>
                  </a:prstClr>
                </a:solidFill>
              </a:rPr>
              <a:pPr/>
              <a:t>20/09/2011</a:t>
            </a:fld>
            <a:endParaRPr lang="en-CA"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CA"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529797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87B318-4ABC-4450-9FE2-96E12B7723B7}" type="datetime1">
              <a:rPr lang="en-CA" smtClean="0">
                <a:solidFill>
                  <a:prstClr val="black">
                    <a:tint val="75000"/>
                  </a:prstClr>
                </a:solidFill>
              </a:rPr>
              <a:pPr/>
              <a:t>20/09/2011</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632952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5BC672F-8339-4A70-8DD0-8226A7E17F1F}" type="datetime1">
              <a:rPr lang="en-CA" smtClean="0"/>
              <a:t>20/09/2011</a:t>
            </a:fld>
            <a:endParaRPr lang="en-CA" dirty="0"/>
          </a:p>
        </p:txBody>
      </p:sp>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6085645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A43BA7-6813-4A6E-BC7D-A6C86608F3DC}" type="datetime1">
              <a:rPr lang="en-CA" smtClean="0">
                <a:solidFill>
                  <a:prstClr val="black">
                    <a:tint val="75000"/>
                  </a:prstClr>
                </a:solidFill>
              </a:rPr>
              <a:pPr/>
              <a:t>20/09/2011</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6204405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254EF04-6BF5-4121-AF36-9EC0AEAF68DF}"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4831719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CB8F000-1C4B-454D-AFDF-70351A973A06}"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4078997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B85FBD-5565-411D-9062-70DEEBF861CC}" type="datetime1">
              <a:rPr lang="en-CA" smtClean="0"/>
              <a:t>20/09/2011</a:t>
            </a:fld>
            <a:endParaRPr lang="en-CA" dirty="0"/>
          </a:p>
        </p:txBody>
      </p:sp>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44533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79A733F9-32C6-41C9-B9C7-E64A699CAE14}" type="datetime1">
              <a:rPr lang="en-CA" smtClean="0"/>
              <a:t>20/09/2011</a:t>
            </a:fld>
            <a:endParaRPr lang="en-CA" dirty="0"/>
          </a:p>
        </p:txBody>
      </p:sp>
      <p:sp>
        <p:nvSpPr>
          <p:cNvPr id="6" name="Footer Placeholder 5"/>
          <p:cNvSpPr>
            <a:spLocks noGrp="1"/>
          </p:cNvSpPr>
          <p:nvPr>
            <p:ph type="ftr" sz="quarter" idx="11"/>
          </p:nvPr>
        </p:nvSpPr>
        <p:spPr/>
        <p:txBody>
          <a:bodyPr/>
          <a:lstStyle/>
          <a:p>
            <a:r>
              <a:rPr lang="en-CA" dirty="0" smtClean="0"/>
              <a:t>Economics 492 Lecture 2</a:t>
            </a:r>
            <a:endParaRPr lang="en-CA" dirty="0"/>
          </a:p>
        </p:txBody>
      </p:sp>
      <p:sp>
        <p:nvSpPr>
          <p:cNvPr id="7" name="Slide Number Placeholder 6"/>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378823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ECB6E61D-32A7-4D3E-B977-AAEBD04FC55D}" type="datetime1">
              <a:rPr lang="en-CA" smtClean="0"/>
              <a:t>20/09/2011</a:t>
            </a:fld>
            <a:endParaRPr lang="en-CA" dirty="0"/>
          </a:p>
        </p:txBody>
      </p:sp>
      <p:sp>
        <p:nvSpPr>
          <p:cNvPr id="8" name="Footer Placeholder 7"/>
          <p:cNvSpPr>
            <a:spLocks noGrp="1"/>
          </p:cNvSpPr>
          <p:nvPr>
            <p:ph type="ftr" sz="quarter" idx="11"/>
          </p:nvPr>
        </p:nvSpPr>
        <p:spPr/>
        <p:txBody>
          <a:bodyPr/>
          <a:lstStyle/>
          <a:p>
            <a:r>
              <a:rPr lang="en-CA" dirty="0" smtClean="0"/>
              <a:t>Economics 492 Lecture 2</a:t>
            </a:r>
            <a:endParaRPr lang="en-CA" dirty="0"/>
          </a:p>
        </p:txBody>
      </p:sp>
      <p:sp>
        <p:nvSpPr>
          <p:cNvPr id="9" name="Slide Number Placeholder 8"/>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2895372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EC80780-9E7E-4B1D-B32D-A350ED735006}" type="datetime1">
              <a:rPr lang="en-CA" smtClean="0"/>
              <a:t>20/09/2011</a:t>
            </a:fld>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37829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BDC26A-1E65-4146-A69F-447A987D91B4}" type="datetime1">
              <a:rPr lang="en-CA" smtClean="0"/>
              <a:t>20/09/2011</a:t>
            </a:fld>
            <a:endParaRPr lang="en-CA" dirty="0"/>
          </a:p>
        </p:txBody>
      </p:sp>
      <p:sp>
        <p:nvSpPr>
          <p:cNvPr id="3" name="Footer Placeholder 2"/>
          <p:cNvSpPr>
            <a:spLocks noGrp="1"/>
          </p:cNvSpPr>
          <p:nvPr>
            <p:ph type="ftr" sz="quarter" idx="11"/>
          </p:nvPr>
        </p:nvSpPr>
        <p:spPr/>
        <p:txBody>
          <a:bodyPr/>
          <a:lstStyle/>
          <a:p>
            <a:r>
              <a:rPr lang="en-CA" dirty="0" smtClean="0"/>
              <a:t>Economics 492 Lecture 2</a:t>
            </a:r>
            <a:endParaRPr lang="en-CA" dirty="0"/>
          </a:p>
        </p:txBody>
      </p:sp>
      <p:sp>
        <p:nvSpPr>
          <p:cNvPr id="4" name="Slide Number Placeholder 3"/>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2625254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63D91-7D2A-4631-B6E8-4ADA4F1BF5FE}" type="datetime1">
              <a:rPr lang="en-CA" smtClean="0"/>
              <a:t>20/09/2011</a:t>
            </a:fld>
            <a:endParaRPr lang="en-CA" dirty="0"/>
          </a:p>
        </p:txBody>
      </p:sp>
      <p:sp>
        <p:nvSpPr>
          <p:cNvPr id="6" name="Footer Placeholder 5"/>
          <p:cNvSpPr>
            <a:spLocks noGrp="1"/>
          </p:cNvSpPr>
          <p:nvPr>
            <p:ph type="ftr" sz="quarter" idx="11"/>
          </p:nvPr>
        </p:nvSpPr>
        <p:spPr/>
        <p:txBody>
          <a:bodyPr/>
          <a:lstStyle/>
          <a:p>
            <a:r>
              <a:rPr lang="en-CA" dirty="0" smtClean="0"/>
              <a:t>Economics 492 Lecture 2</a:t>
            </a:r>
            <a:endParaRPr lang="en-CA" dirty="0"/>
          </a:p>
        </p:txBody>
      </p:sp>
      <p:sp>
        <p:nvSpPr>
          <p:cNvPr id="7" name="Slide Number Placeholder 6"/>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2982840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E884E1-A39F-4F94-A74C-1829D99C2933}" type="datetime1">
              <a:rPr lang="en-CA" smtClean="0"/>
              <a:t>20/09/2011</a:t>
            </a:fld>
            <a:endParaRPr lang="en-CA" dirty="0"/>
          </a:p>
        </p:txBody>
      </p:sp>
      <p:sp>
        <p:nvSpPr>
          <p:cNvPr id="6" name="Footer Placeholder 5"/>
          <p:cNvSpPr>
            <a:spLocks noGrp="1"/>
          </p:cNvSpPr>
          <p:nvPr>
            <p:ph type="ftr" sz="quarter" idx="11"/>
          </p:nvPr>
        </p:nvSpPr>
        <p:spPr/>
        <p:txBody>
          <a:bodyPr/>
          <a:lstStyle/>
          <a:p>
            <a:r>
              <a:rPr lang="en-CA" dirty="0" smtClean="0"/>
              <a:t>Economics 492 Lecture 2</a:t>
            </a:r>
            <a:endParaRPr lang="en-CA" dirty="0"/>
          </a:p>
        </p:txBody>
      </p:sp>
      <p:sp>
        <p:nvSpPr>
          <p:cNvPr id="7" name="Slide Number Placeholder 6"/>
          <p:cNvSpPr>
            <a:spLocks noGrp="1"/>
          </p:cNvSpPr>
          <p:nvPr>
            <p:ph type="sldNum" sz="quarter" idx="12"/>
          </p:nvPr>
        </p:nvSpPr>
        <p:spPr/>
        <p:txBody>
          <a:bodyPr/>
          <a:lstStyle/>
          <a:p>
            <a:fld id="{AEC712B3-6CAE-47A5-A9FA-B6770A44A6F3}" type="slidenum">
              <a:rPr lang="en-CA" smtClean="0"/>
              <a:t>‹#›</a:t>
            </a:fld>
            <a:endParaRPr lang="en-CA" dirty="0"/>
          </a:p>
        </p:txBody>
      </p:sp>
    </p:spTree>
    <p:extLst>
      <p:ext uri="{BB962C8B-B14F-4D97-AF65-F5344CB8AC3E}">
        <p14:creationId xmlns:p14="http://schemas.microsoft.com/office/powerpoint/2010/main" val="3208647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D9347-D3F4-4642-B659-B9ED25FA771D}" type="datetime1">
              <a:rPr lang="en-CA" smtClean="0"/>
              <a:t>20/09/2011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dirty="0" smtClean="0"/>
              <a:t>Economics 492 Lecture 2</a:t>
            </a: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C712B3-6CAE-47A5-A9FA-B6770A44A6F3}" type="slidenum">
              <a:rPr lang="en-CA" smtClean="0"/>
              <a:t>‹#›</a:t>
            </a:fld>
            <a:endParaRPr lang="en-CA" dirty="0"/>
          </a:p>
        </p:txBody>
      </p:sp>
    </p:spTree>
    <p:extLst>
      <p:ext uri="{BB962C8B-B14F-4D97-AF65-F5344CB8AC3E}">
        <p14:creationId xmlns:p14="http://schemas.microsoft.com/office/powerpoint/2010/main" val="564968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B2CEB-3FEA-4A0D-9C59-DB004DB488B6}" type="datetime1">
              <a:rPr lang="en-CA" smtClean="0">
                <a:solidFill>
                  <a:prstClr val="black">
                    <a:tint val="75000"/>
                  </a:prstClr>
                </a:solidFill>
              </a:rPr>
              <a:pPr/>
              <a:t>20/09/2011</a:t>
            </a:fld>
            <a:endParaRPr lang="en-CA"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E3501-2AB1-414A-A1E5-80F64FF1DA03}"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005685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Econ 492: </a:t>
            </a:r>
            <a:br>
              <a:rPr lang="en-CA" dirty="0" smtClean="0"/>
            </a:br>
            <a:r>
              <a:rPr lang="en-CA" dirty="0" smtClean="0"/>
              <a:t>Comparative Financial Crises</a:t>
            </a:r>
            <a:endParaRPr lang="en-CA" dirty="0"/>
          </a:p>
        </p:txBody>
      </p:sp>
      <p:sp>
        <p:nvSpPr>
          <p:cNvPr id="3" name="Subtitle 2"/>
          <p:cNvSpPr>
            <a:spLocks noGrp="1"/>
          </p:cNvSpPr>
          <p:nvPr>
            <p:ph type="subTitle" idx="1"/>
          </p:nvPr>
        </p:nvSpPr>
        <p:spPr>
          <a:xfrm>
            <a:off x="755576" y="3886200"/>
            <a:ext cx="7776864" cy="2567136"/>
          </a:xfrm>
        </p:spPr>
        <p:txBody>
          <a:bodyPr>
            <a:normAutofit fontScale="62500" lnSpcReduction="20000"/>
          </a:bodyPr>
          <a:lstStyle/>
          <a:p>
            <a:r>
              <a:rPr lang="en-CA" sz="5100" dirty="0" smtClean="0"/>
              <a:t>Lecture 2</a:t>
            </a:r>
          </a:p>
          <a:p>
            <a:r>
              <a:rPr lang="en-CA" sz="5100" dirty="0" smtClean="0"/>
              <a:t>21 September 2011</a:t>
            </a:r>
          </a:p>
          <a:p>
            <a:r>
              <a:rPr lang="en-CA" sz="5100" dirty="0" smtClean="0"/>
              <a:t>David Longworth</a:t>
            </a:r>
          </a:p>
          <a:p>
            <a:r>
              <a:rPr lang="en-CA" sz="2500" dirty="0" smtClean="0"/>
              <a:t>This </a:t>
            </a:r>
            <a:r>
              <a:rPr lang="en-CA" sz="2500" dirty="0"/>
              <a:t>material is copyrighted and is for the sole use of students registered in ECON 492. This material shall not be distributed or disseminated to anyone other than students registered on ECON 492. Failure to abide by these conditions is a breach of copyright, and may also constitute a breach of academic integrity under the University Senate’s Academic Integrity Policy Statement.</a:t>
            </a:r>
          </a:p>
          <a:p>
            <a:endParaRPr lang="en-CA" dirty="0"/>
          </a:p>
        </p:txBody>
      </p:sp>
    </p:spTree>
    <p:extLst>
      <p:ext uri="{BB962C8B-B14F-4D97-AF65-F5344CB8AC3E}">
        <p14:creationId xmlns:p14="http://schemas.microsoft.com/office/powerpoint/2010/main" val="3604988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Bank Runs (AG 3, Diamond &amp; Dybvig)</a:t>
            </a:r>
          </a:p>
          <a:p>
            <a:pPr lvl="1"/>
            <a:r>
              <a:rPr lang="en-CA" dirty="0" smtClean="0"/>
              <a:t>In a two-period model with no aggregate uncertainty about liquidity withdrawals, there is an equilibrium in which the bank provides </a:t>
            </a:r>
            <a:r>
              <a:rPr lang="en-CA" dirty="0" smtClean="0"/>
              <a:t>withdrawals (consumption) c(1</a:t>
            </a:r>
            <a:r>
              <a:rPr lang="en-CA" dirty="0" smtClean="0"/>
              <a:t>) to its depositors at time 1 and c(2) to its depositors at time 2, invests x in the long asset and y in the short asset</a:t>
            </a:r>
          </a:p>
          <a:p>
            <a:pPr lvl="1"/>
            <a:r>
              <a:rPr lang="en-CA" dirty="0" smtClean="0"/>
              <a:t>In the same model, if the bank can sell the long asset early (period 1), taking a discount, a bank run will also be an equilibrium. This is because, if all depositors, whether they would normally withdraw to consume at time 1 or time 2, decide to withdraw at time 1,  the bank cannot possibly pay them all off.</a:t>
            </a:r>
          </a:p>
          <a:p>
            <a:pPr lvl="1"/>
            <a:endParaRPr lang="en-CA" dirty="0" smtClean="0"/>
          </a:p>
          <a:p>
            <a:pPr lvl="1"/>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10</a:t>
            </a:fld>
            <a:endParaRPr lang="en-CA" dirty="0"/>
          </a:p>
        </p:txBody>
      </p:sp>
    </p:spTree>
    <p:extLst>
      <p:ext uri="{BB962C8B-B14F-4D97-AF65-F5344CB8AC3E}">
        <p14:creationId xmlns:p14="http://schemas.microsoft.com/office/powerpoint/2010/main" val="13302377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pPr lvl="0"/>
            <a:r>
              <a:rPr lang="en-CA" dirty="0" smtClean="0"/>
              <a:t>Bank Runs (AG 3, Diamond &amp; Dybvig)</a:t>
            </a:r>
          </a:p>
          <a:p>
            <a:pPr lvl="1"/>
            <a:r>
              <a:rPr lang="en-CA" dirty="0" smtClean="0"/>
              <a:t>Critics of this type of model have argued that suspension of convertibility of deposits into cash could stave off bank runs</a:t>
            </a:r>
          </a:p>
          <a:p>
            <a:pPr lvl="1"/>
            <a:r>
              <a:rPr lang="en-CA" dirty="0" smtClean="0"/>
              <a:t>But Diamond and Dybvig have shown that a sequential payout by bank tellers would mean that they would not find out until too late that a run was in progress.</a:t>
            </a:r>
          </a:p>
          <a:p>
            <a:pPr lvl="1"/>
            <a:endParaRPr lang="en-CA" dirty="0" smtClean="0"/>
          </a:p>
          <a:p>
            <a:pPr lvl="1"/>
            <a:endParaRPr lang="en-CA" dirty="0" smtClean="0"/>
          </a:p>
          <a:p>
            <a:pPr lvl="1"/>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11</a:t>
            </a:fld>
            <a:endParaRPr lang="en-CA" dirty="0"/>
          </a:p>
        </p:txBody>
      </p:sp>
    </p:spTree>
    <p:extLst>
      <p:ext uri="{BB962C8B-B14F-4D97-AF65-F5344CB8AC3E}">
        <p14:creationId xmlns:p14="http://schemas.microsoft.com/office/powerpoint/2010/main" val="951199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pPr lvl="0"/>
            <a:r>
              <a:rPr lang="en-CA" dirty="0" smtClean="0"/>
              <a:t>Bank Runs (AG 3, Diamond &amp; Dybvig)</a:t>
            </a:r>
          </a:p>
          <a:p>
            <a:pPr lvl="1"/>
            <a:r>
              <a:rPr lang="en-CA" dirty="0" smtClean="0"/>
              <a:t>Equilibrium bank runs:</a:t>
            </a:r>
          </a:p>
          <a:p>
            <a:pPr lvl="2"/>
            <a:r>
              <a:rPr lang="en-CA" dirty="0" smtClean="0"/>
              <a:t>Impossible to predict</a:t>
            </a:r>
          </a:p>
          <a:p>
            <a:pPr lvl="2"/>
            <a:r>
              <a:rPr lang="en-CA" dirty="0" smtClean="0"/>
              <a:t>Coordination among individuals facilitated by “sunspots” (extraneous variables, not “fundamental”)</a:t>
            </a:r>
          </a:p>
          <a:p>
            <a:pPr lvl="2"/>
            <a:r>
              <a:rPr lang="en-CA" dirty="0" smtClean="0"/>
              <a:t>If “the probability of a bank run is sufficiently small, there will exist an equilibrium in which the bank is willing to risk a run because the cost of avoiding the run outweighs the benefit.” (AG, p.82)</a:t>
            </a:r>
          </a:p>
          <a:p>
            <a:pPr marL="914400" lvl="2" indent="0">
              <a:buNone/>
            </a:pPr>
            <a:endParaRPr lang="en-CA" dirty="0" smtClean="0"/>
          </a:p>
          <a:p>
            <a:pPr lvl="1"/>
            <a:endParaRPr lang="en-CA" dirty="0" smtClean="0"/>
          </a:p>
          <a:p>
            <a:pPr lvl="1"/>
            <a:endParaRPr lang="en-CA" dirty="0" smtClean="0"/>
          </a:p>
          <a:p>
            <a:pPr lvl="1"/>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12</a:t>
            </a:fld>
            <a:endParaRPr lang="en-CA" dirty="0"/>
          </a:p>
        </p:txBody>
      </p:sp>
    </p:spTree>
    <p:extLst>
      <p:ext uri="{BB962C8B-B14F-4D97-AF65-F5344CB8AC3E}">
        <p14:creationId xmlns:p14="http://schemas.microsoft.com/office/powerpoint/2010/main" val="2183051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Bank Runs (AG 3, Diamond &amp; Dybvig)</a:t>
            </a:r>
          </a:p>
          <a:p>
            <a:pPr lvl="1"/>
            <a:r>
              <a:rPr lang="en-CA" dirty="0" smtClean="0"/>
              <a:t>Are bank runs associated with the business cycle (and not “sunspots”)? </a:t>
            </a:r>
            <a:r>
              <a:rPr lang="en-CA" i="1" dirty="0" smtClean="0">
                <a:solidFill>
                  <a:schemeClr val="accent1"/>
                </a:solidFill>
              </a:rPr>
              <a:t>Potential paper. Also, how correlated is the leverage cycle (C/Y) with the business cycle (Y)?</a:t>
            </a:r>
            <a:endParaRPr lang="en-CA" dirty="0" smtClean="0"/>
          </a:p>
          <a:p>
            <a:pPr lvl="2"/>
            <a:r>
              <a:rPr lang="en-CA" dirty="0" smtClean="0"/>
              <a:t>Some support for </a:t>
            </a:r>
            <a:r>
              <a:rPr lang="en-CA" dirty="0" smtClean="0"/>
              <a:t>a yes answer: </a:t>
            </a:r>
            <a:r>
              <a:rPr lang="en-CA" dirty="0" smtClean="0"/>
              <a:t>Gorton’s </a:t>
            </a:r>
            <a:r>
              <a:rPr lang="en-CA" dirty="0" smtClean="0"/>
              <a:t>1988 study of U.S. (1865-1914)</a:t>
            </a:r>
          </a:p>
          <a:p>
            <a:pPr lvl="2"/>
            <a:r>
              <a:rPr lang="en-CA" dirty="0" smtClean="0"/>
              <a:t>Indeed, if bank runs are part of transmission of crises, and crises are typically associated with the credit cycle, which is highly correlated with the business cycle, this would not be a surprise</a:t>
            </a:r>
          </a:p>
          <a:p>
            <a:pPr lvl="2"/>
            <a:r>
              <a:rPr lang="en-CA" dirty="0" smtClean="0"/>
              <a:t>Many suspect that liquidity problems are associated with fears of credit problems (some evidence of this in the last crisis) and perhaps actual credit problems</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13</a:t>
            </a:fld>
            <a:endParaRPr lang="en-CA" dirty="0"/>
          </a:p>
        </p:txBody>
      </p:sp>
    </p:spTree>
    <p:extLst>
      <p:ext uri="{BB962C8B-B14F-4D97-AF65-F5344CB8AC3E}">
        <p14:creationId xmlns:p14="http://schemas.microsoft.com/office/powerpoint/2010/main" val="2758072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lnSpcReduction="10000"/>
          </a:bodyPr>
          <a:lstStyle/>
          <a:p>
            <a:pPr lvl="0"/>
            <a:r>
              <a:rPr lang="en-CA" dirty="0" smtClean="0"/>
              <a:t>Bank Runs (AG 3, Diamond &amp; Dybvig)</a:t>
            </a:r>
          </a:p>
          <a:p>
            <a:pPr lvl="1"/>
            <a:r>
              <a:rPr lang="en-CA" dirty="0" smtClean="0"/>
              <a:t>Runs in the last crisis weren’t just from banks (like Northern Rock in the U.K.)</a:t>
            </a:r>
          </a:p>
          <a:p>
            <a:pPr lvl="2"/>
            <a:r>
              <a:rPr lang="en-CA" dirty="0" smtClean="0"/>
              <a:t> But from “shadow banking system” as well</a:t>
            </a:r>
          </a:p>
          <a:p>
            <a:pPr lvl="3"/>
            <a:r>
              <a:rPr lang="en-CA" dirty="0" smtClean="0"/>
              <a:t>Canadian asset-backed commercial paper, money market mutual funds, U.S. commercial paper, structured investment vehicles (SIVs), etc.</a:t>
            </a:r>
            <a:endParaRPr lang="en-CA" dirty="0"/>
          </a:p>
          <a:p>
            <a:pPr lvl="1"/>
            <a:r>
              <a:rPr lang="en-CA" dirty="0" smtClean="0"/>
              <a:t>Currently w.r.t. European banks, money market funds are running from bank commercial paper and holders of interbank deposits and certificates of deposit are running too</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14</a:t>
            </a:fld>
            <a:endParaRPr lang="en-CA" dirty="0"/>
          </a:p>
        </p:txBody>
      </p:sp>
    </p:spTree>
    <p:extLst>
      <p:ext uri="{BB962C8B-B14F-4D97-AF65-F5344CB8AC3E}">
        <p14:creationId xmlns:p14="http://schemas.microsoft.com/office/powerpoint/2010/main" val="35598878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lnSpcReduction="10000"/>
          </a:bodyPr>
          <a:lstStyle/>
          <a:p>
            <a:r>
              <a:rPr lang="en-CA" dirty="0" smtClean="0"/>
              <a:t>Margin and Liquidity Spirals</a:t>
            </a:r>
          </a:p>
          <a:p>
            <a:pPr lvl="1"/>
            <a:r>
              <a:rPr lang="en-CA" dirty="0" smtClean="0"/>
              <a:t>Financial institutions (and large investors) engage in securities financing transactions</a:t>
            </a:r>
          </a:p>
          <a:p>
            <a:pPr lvl="2"/>
            <a:r>
              <a:rPr lang="en-CA" dirty="0" smtClean="0"/>
              <a:t>Repos (sales and repurchase agreements)</a:t>
            </a:r>
          </a:p>
          <a:p>
            <a:pPr lvl="3"/>
            <a:r>
              <a:rPr lang="en-CA" dirty="0" smtClean="0"/>
              <a:t>A “haircut” determines the fraction of the market value that can be borrowed</a:t>
            </a:r>
          </a:p>
          <a:p>
            <a:pPr lvl="2"/>
            <a:r>
              <a:rPr lang="en-CA" dirty="0" smtClean="0"/>
              <a:t>Securities borrowing</a:t>
            </a:r>
          </a:p>
          <a:p>
            <a:pPr lvl="3"/>
            <a:r>
              <a:rPr lang="en-CA" dirty="0" smtClean="0"/>
              <a:t>A “haircut” again determines what collateral must be posted</a:t>
            </a:r>
          </a:p>
          <a:p>
            <a:pPr lvl="2"/>
            <a:r>
              <a:rPr lang="en-CA" dirty="0" smtClean="0"/>
              <a:t>As well, they engage in derivatives transactions</a:t>
            </a:r>
          </a:p>
          <a:p>
            <a:pPr lvl="3"/>
            <a:r>
              <a:rPr lang="en-CA" dirty="0" smtClean="0"/>
              <a:t>Except for large highly-rated banks and securities dealers, “initial margin” must be posted</a:t>
            </a:r>
          </a:p>
          <a:p>
            <a:pPr lvl="1"/>
            <a:endParaRPr lang="en-CA" dirty="0" smtClean="0"/>
          </a:p>
          <a:p>
            <a:pPr lvl="1"/>
            <a:endParaRPr lang="en-CA" dirty="0" smtClean="0"/>
          </a:p>
          <a:p>
            <a:pPr lvl="1"/>
            <a:endParaRPr lang="en-CA" dirty="0" smtClean="0"/>
          </a:p>
          <a:p>
            <a:pPr lvl="1"/>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15</a:t>
            </a:fld>
            <a:endParaRPr lang="en-CA" dirty="0"/>
          </a:p>
        </p:txBody>
      </p:sp>
    </p:spTree>
    <p:extLst>
      <p:ext uri="{BB962C8B-B14F-4D97-AF65-F5344CB8AC3E}">
        <p14:creationId xmlns:p14="http://schemas.microsoft.com/office/powerpoint/2010/main" val="1290600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a:bodyPr>
          <a:lstStyle/>
          <a:p>
            <a:r>
              <a:rPr lang="en-CA" dirty="0" smtClean="0"/>
              <a:t>Margin and Liquidity Spirals</a:t>
            </a:r>
          </a:p>
          <a:p>
            <a:pPr lvl="1"/>
            <a:r>
              <a:rPr lang="en-CA" dirty="0" smtClean="0"/>
              <a:t>When market liquidity becomes lower, it is typically associated with higher market volatility</a:t>
            </a:r>
          </a:p>
          <a:p>
            <a:pPr lvl="1"/>
            <a:r>
              <a:rPr lang="en-CA" dirty="0" smtClean="0"/>
              <a:t>But higher market volatility means that collateral coverage for a given “haircut” or “initial margin” is less: haircuts and margins tend to rise in the market</a:t>
            </a:r>
          </a:p>
          <a:p>
            <a:pPr lvl="1"/>
            <a:r>
              <a:rPr lang="en-CA" dirty="0" smtClean="0"/>
              <a:t>One tends to get the type of liquidity and margin spiral shown in the following diagram</a:t>
            </a:r>
          </a:p>
          <a:p>
            <a:pPr lvl="2"/>
            <a:r>
              <a:rPr lang="en-CA" dirty="0" smtClean="0"/>
              <a:t>Spiral can work in the opposite direction in boom periods</a:t>
            </a:r>
          </a:p>
          <a:p>
            <a:pPr lvl="1"/>
            <a:endParaRPr lang="en-CA" dirty="0" smtClean="0"/>
          </a:p>
          <a:p>
            <a:pPr lvl="1"/>
            <a:endParaRPr lang="en-CA" dirty="0" smtClean="0"/>
          </a:p>
          <a:p>
            <a:pPr lvl="1"/>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16</a:t>
            </a:fld>
            <a:endParaRPr lang="en-CA" dirty="0"/>
          </a:p>
        </p:txBody>
      </p:sp>
    </p:spTree>
    <p:extLst>
      <p:ext uri="{BB962C8B-B14F-4D97-AF65-F5344CB8AC3E}">
        <p14:creationId xmlns:p14="http://schemas.microsoft.com/office/powerpoint/2010/main" val="24047520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Liquidity/Margin Spiral</a:t>
            </a:r>
            <a:endParaRPr lang="en-US" dirty="0"/>
          </a:p>
        </p:txBody>
      </p:sp>
      <p:sp>
        <p:nvSpPr>
          <p:cNvPr id="4" name="Slide Number Placeholder 3"/>
          <p:cNvSpPr>
            <a:spLocks noGrp="1"/>
          </p:cNvSpPr>
          <p:nvPr>
            <p:ph type="sldNum" sz="quarter" idx="12"/>
          </p:nvPr>
        </p:nvSpPr>
        <p:spPr/>
        <p:txBody>
          <a:bodyPr/>
          <a:lstStyle/>
          <a:p>
            <a:fld id="{E0E095CB-7A4B-4A47-A2CA-9C9503210B9A}" type="slidenum">
              <a:rPr lang="en-US" smtClean="0"/>
              <a:t>17</a:t>
            </a:fld>
            <a:endParaRPr lang="en-US" dirty="0"/>
          </a:p>
        </p:txBody>
      </p:sp>
      <p:sp>
        <p:nvSpPr>
          <p:cNvPr id="6" name="Content Placeholder 5"/>
          <p:cNvSpPr>
            <a:spLocks noGrp="1"/>
          </p:cNvSpPr>
          <p:nvPr>
            <p:ph idx="1"/>
          </p:nvPr>
        </p:nvSpPr>
        <p:spPr/>
        <p:txBody>
          <a:bodyPr/>
          <a:lstStyle/>
          <a:p>
            <a:pPr>
              <a:buNone/>
            </a:pPr>
            <a:endParaRPr lang="en-US" dirty="0"/>
          </a:p>
        </p:txBody>
      </p:sp>
      <p:sp>
        <p:nvSpPr>
          <p:cNvPr id="7" name="Espace réservé du numéro de diapositive 5"/>
          <p:cNvSpPr txBox="1">
            <a:spLocks/>
          </p:cNvSpPr>
          <p:nvPr/>
        </p:nvSpPr>
        <p:spPr>
          <a:xfrm>
            <a:off x="6553200" y="6245225"/>
            <a:ext cx="2133600" cy="476250"/>
          </a:xfrm>
          <a:prstGeom prst="rect">
            <a:avLst/>
          </a:prstGeom>
          <a:noFill/>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grpSp>
        <p:nvGrpSpPr>
          <p:cNvPr id="8" name="Group 18"/>
          <p:cNvGrpSpPr>
            <a:grpSpLocks/>
          </p:cNvGrpSpPr>
          <p:nvPr/>
        </p:nvGrpSpPr>
        <p:grpSpPr bwMode="auto">
          <a:xfrm>
            <a:off x="914400" y="914400"/>
            <a:ext cx="7010400" cy="5257800"/>
            <a:chOff x="918" y="960"/>
            <a:chExt cx="4026" cy="2880"/>
          </a:xfrm>
        </p:grpSpPr>
        <p:pic>
          <p:nvPicPr>
            <p:cNvPr id="9" name="Picture 2" descr="arrows"/>
            <p:cNvPicPr>
              <a:picLocks noChangeAspect="1" noChangeArrowheads="1"/>
            </p:cNvPicPr>
            <p:nvPr/>
          </p:nvPicPr>
          <p:blipFill>
            <a:blip r:embed="rId2" cstate="print"/>
            <a:srcRect/>
            <a:stretch>
              <a:fillRect/>
            </a:stretch>
          </p:blipFill>
          <p:spPr bwMode="auto">
            <a:xfrm>
              <a:off x="918" y="960"/>
              <a:ext cx="4026" cy="2836"/>
            </a:xfrm>
            <a:prstGeom prst="rect">
              <a:avLst/>
            </a:prstGeom>
            <a:noFill/>
            <a:ln w="9525">
              <a:noFill/>
              <a:miter lim="800000"/>
              <a:headEnd/>
              <a:tailEnd/>
            </a:ln>
          </p:spPr>
        </p:pic>
        <p:sp>
          <p:nvSpPr>
            <p:cNvPr id="10" name="Oval 3"/>
            <p:cNvSpPr>
              <a:spLocks/>
            </p:cNvSpPr>
            <p:nvPr/>
          </p:nvSpPr>
          <p:spPr bwMode="auto">
            <a:xfrm>
              <a:off x="1008" y="1892"/>
              <a:ext cx="1418" cy="608"/>
            </a:xfrm>
            <a:prstGeom prst="ellipse">
              <a:avLst/>
            </a:prstGeom>
            <a:solidFill>
              <a:srgbClr val="00454E"/>
            </a:solidFill>
            <a:ln w="12700">
              <a:solidFill>
                <a:schemeClr val="tx1"/>
              </a:solidFill>
              <a:round/>
              <a:headEnd/>
              <a:tailEnd/>
            </a:ln>
          </p:spPr>
          <p:txBody>
            <a:bodyPr wrap="none" anchor="ctr"/>
            <a:lstStyle/>
            <a:p>
              <a:endParaRPr lang="fr-CA" dirty="0"/>
            </a:p>
          </p:txBody>
        </p:sp>
        <p:sp>
          <p:nvSpPr>
            <p:cNvPr id="11" name="Oval 5"/>
            <p:cNvSpPr>
              <a:spLocks/>
            </p:cNvSpPr>
            <p:nvPr/>
          </p:nvSpPr>
          <p:spPr bwMode="auto">
            <a:xfrm>
              <a:off x="3360" y="1892"/>
              <a:ext cx="1418" cy="608"/>
            </a:xfrm>
            <a:prstGeom prst="ellipse">
              <a:avLst/>
            </a:prstGeom>
            <a:solidFill>
              <a:srgbClr val="00454E"/>
            </a:solidFill>
            <a:ln w="12700">
              <a:solidFill>
                <a:schemeClr val="tx1"/>
              </a:solidFill>
              <a:round/>
              <a:headEnd/>
              <a:tailEnd/>
            </a:ln>
          </p:spPr>
          <p:txBody>
            <a:bodyPr wrap="none" anchor="ctr"/>
            <a:lstStyle/>
            <a:p>
              <a:endParaRPr lang="fr-CA" dirty="0"/>
            </a:p>
          </p:txBody>
        </p:sp>
        <p:sp>
          <p:nvSpPr>
            <p:cNvPr id="12" name="Rectangle 6"/>
            <p:cNvSpPr>
              <a:spLocks noChangeArrowheads="1"/>
            </p:cNvSpPr>
            <p:nvPr/>
          </p:nvSpPr>
          <p:spPr bwMode="auto">
            <a:xfrm>
              <a:off x="3504" y="1999"/>
              <a:ext cx="1152" cy="353"/>
            </a:xfrm>
            <a:prstGeom prst="rect">
              <a:avLst/>
            </a:prstGeom>
            <a:noFill/>
            <a:ln w="12700">
              <a:noFill/>
              <a:miter lim="800000"/>
              <a:headEnd/>
              <a:tailEnd/>
            </a:ln>
          </p:spPr>
          <p:txBody>
            <a:bodyPr lIns="50800" tIns="50800" rIns="92075" bIns="50800"/>
            <a:lstStyle/>
            <a:p>
              <a:pPr marL="269875" indent="-228600" algn="ctr">
                <a:spcBef>
                  <a:spcPct val="20000"/>
                </a:spcBef>
              </a:pPr>
              <a:r>
                <a:rPr lang="en-CA" sz="1400" b="1" dirty="0">
                  <a:solidFill>
                    <a:schemeClr val="bg1"/>
                  </a:solidFill>
                </a:rPr>
                <a:t>lower market </a:t>
              </a:r>
            </a:p>
            <a:p>
              <a:pPr marL="269875" indent="-228600" algn="ctr">
                <a:spcBef>
                  <a:spcPct val="20000"/>
                </a:spcBef>
              </a:pPr>
              <a:r>
                <a:rPr lang="en-CA" sz="1400" b="1" dirty="0">
                  <a:solidFill>
                    <a:schemeClr val="bg1"/>
                  </a:solidFill>
                </a:rPr>
                <a:t>liquidity</a:t>
              </a:r>
              <a:endParaRPr lang="en-US" sz="1400" b="1" dirty="0">
                <a:solidFill>
                  <a:schemeClr val="bg1"/>
                </a:solidFill>
              </a:endParaRPr>
            </a:p>
          </p:txBody>
        </p:sp>
        <p:sp>
          <p:nvSpPr>
            <p:cNvPr id="13" name="Text Box 7"/>
            <p:cNvSpPr txBox="1">
              <a:spLocks/>
            </p:cNvSpPr>
            <p:nvPr/>
          </p:nvSpPr>
          <p:spPr bwMode="auto">
            <a:xfrm>
              <a:off x="960" y="2105"/>
              <a:ext cx="1536" cy="193"/>
            </a:xfrm>
            <a:prstGeom prst="rect">
              <a:avLst/>
            </a:prstGeom>
            <a:noFill/>
            <a:ln w="12700">
              <a:noFill/>
              <a:miter lim="800000"/>
              <a:headEnd/>
              <a:tailEnd/>
            </a:ln>
          </p:spPr>
          <p:txBody>
            <a:bodyPr>
              <a:spAutoFit/>
            </a:bodyPr>
            <a:lstStyle/>
            <a:p>
              <a:pPr algn="ctr">
                <a:lnSpc>
                  <a:spcPct val="101000"/>
                </a:lnSpc>
                <a:spcBef>
                  <a:spcPct val="50000"/>
                </a:spcBef>
              </a:pPr>
              <a:r>
                <a:rPr lang="en-CA" sz="1400" b="1" dirty="0">
                  <a:solidFill>
                    <a:schemeClr val="bg1"/>
                  </a:solidFill>
                  <a:sym typeface="Arial" charset="0"/>
                </a:rPr>
                <a:t>funding problems</a:t>
              </a:r>
              <a:endParaRPr lang="en-US" sz="1400" b="1" dirty="0">
                <a:solidFill>
                  <a:schemeClr val="bg1"/>
                </a:solidFill>
                <a:sym typeface="Arial" charset="0"/>
              </a:endParaRPr>
            </a:p>
          </p:txBody>
        </p:sp>
        <p:sp>
          <p:nvSpPr>
            <p:cNvPr id="14" name="Oval 8"/>
            <p:cNvSpPr>
              <a:spLocks/>
            </p:cNvSpPr>
            <p:nvPr/>
          </p:nvSpPr>
          <p:spPr bwMode="auto">
            <a:xfrm>
              <a:off x="2230" y="1152"/>
              <a:ext cx="1418" cy="608"/>
            </a:xfrm>
            <a:prstGeom prst="ellipse">
              <a:avLst/>
            </a:prstGeom>
            <a:solidFill>
              <a:srgbClr val="00454E"/>
            </a:solidFill>
            <a:ln w="12700">
              <a:solidFill>
                <a:schemeClr val="tx1"/>
              </a:solidFill>
              <a:round/>
              <a:headEnd/>
              <a:tailEnd/>
            </a:ln>
          </p:spPr>
          <p:txBody>
            <a:bodyPr wrap="none" anchor="ctr"/>
            <a:lstStyle/>
            <a:p>
              <a:endParaRPr lang="fr-CA" dirty="0"/>
            </a:p>
          </p:txBody>
        </p:sp>
        <p:sp>
          <p:nvSpPr>
            <p:cNvPr id="15" name="Text Box 9"/>
            <p:cNvSpPr txBox="1">
              <a:spLocks/>
            </p:cNvSpPr>
            <p:nvPr/>
          </p:nvSpPr>
          <p:spPr bwMode="auto">
            <a:xfrm>
              <a:off x="2160" y="1344"/>
              <a:ext cx="1584" cy="192"/>
            </a:xfrm>
            <a:prstGeom prst="rect">
              <a:avLst/>
            </a:prstGeom>
            <a:noFill/>
            <a:ln w="12700">
              <a:noFill/>
              <a:miter lim="800000"/>
              <a:headEnd/>
              <a:tailEnd/>
            </a:ln>
          </p:spPr>
          <p:txBody>
            <a:bodyPr>
              <a:spAutoFit/>
            </a:bodyPr>
            <a:lstStyle/>
            <a:p>
              <a:pPr algn="ctr">
                <a:lnSpc>
                  <a:spcPct val="101000"/>
                </a:lnSpc>
                <a:spcBef>
                  <a:spcPct val="50000"/>
                </a:spcBef>
              </a:pPr>
              <a:r>
                <a:rPr lang="en-CA" sz="1400" b="1" dirty="0">
                  <a:solidFill>
                    <a:schemeClr val="bg1"/>
                  </a:solidFill>
                  <a:sym typeface="Arial" charset="0"/>
                </a:rPr>
                <a:t>less market making</a:t>
              </a:r>
              <a:endParaRPr lang="en-US" sz="1400" b="1" dirty="0">
                <a:solidFill>
                  <a:schemeClr val="bg1"/>
                </a:solidFill>
                <a:sym typeface="Arial" charset="0"/>
              </a:endParaRPr>
            </a:p>
          </p:txBody>
        </p:sp>
        <p:sp>
          <p:nvSpPr>
            <p:cNvPr id="16" name="Oval 10"/>
            <p:cNvSpPr>
              <a:spLocks/>
            </p:cNvSpPr>
            <p:nvPr/>
          </p:nvSpPr>
          <p:spPr bwMode="auto">
            <a:xfrm>
              <a:off x="2208" y="2496"/>
              <a:ext cx="1466" cy="656"/>
            </a:xfrm>
            <a:prstGeom prst="ellipse">
              <a:avLst/>
            </a:prstGeom>
            <a:solidFill>
              <a:srgbClr val="00454E"/>
            </a:solidFill>
            <a:ln w="12700">
              <a:solidFill>
                <a:schemeClr val="tx1"/>
              </a:solidFill>
              <a:round/>
              <a:headEnd/>
              <a:tailEnd/>
            </a:ln>
          </p:spPr>
          <p:txBody>
            <a:bodyPr wrap="none" anchor="ctr"/>
            <a:lstStyle/>
            <a:p>
              <a:endParaRPr lang="fr-CA" dirty="0"/>
            </a:p>
          </p:txBody>
        </p:sp>
        <p:sp>
          <p:nvSpPr>
            <p:cNvPr id="17" name="Text Box 11"/>
            <p:cNvSpPr txBox="1">
              <a:spLocks/>
            </p:cNvSpPr>
            <p:nvPr/>
          </p:nvSpPr>
          <p:spPr bwMode="auto">
            <a:xfrm>
              <a:off x="2420" y="2749"/>
              <a:ext cx="1084" cy="179"/>
            </a:xfrm>
            <a:prstGeom prst="rect">
              <a:avLst/>
            </a:prstGeom>
            <a:noFill/>
            <a:ln w="12700">
              <a:noFill/>
              <a:miter lim="800000"/>
              <a:headEnd/>
              <a:tailEnd/>
            </a:ln>
          </p:spPr>
          <p:txBody>
            <a:bodyPr>
              <a:spAutoFit/>
            </a:bodyPr>
            <a:lstStyle/>
            <a:p>
              <a:pPr algn="ctr">
                <a:lnSpc>
                  <a:spcPct val="90000"/>
                </a:lnSpc>
                <a:spcBef>
                  <a:spcPts val="1300"/>
                </a:spcBef>
                <a:buClr>
                  <a:srgbClr val="808080"/>
                </a:buClr>
                <a:buSzPct val="80000"/>
                <a:buFont typeface="Trebuchet MS" pitchFamily="34" charset="0"/>
                <a:buNone/>
              </a:pPr>
              <a:r>
                <a:rPr lang="en-CA" sz="1400" b="1" dirty="0">
                  <a:solidFill>
                    <a:schemeClr val="bg1"/>
                  </a:solidFill>
                  <a:sym typeface="Calibri Bold Italic" charset="0"/>
                </a:rPr>
                <a:t>higher margins</a:t>
              </a:r>
            </a:p>
          </p:txBody>
        </p:sp>
        <p:sp>
          <p:nvSpPr>
            <p:cNvPr id="18" name="Oval 12"/>
            <p:cNvSpPr>
              <a:spLocks/>
            </p:cNvSpPr>
            <p:nvPr/>
          </p:nvSpPr>
          <p:spPr bwMode="auto">
            <a:xfrm>
              <a:off x="2208" y="3168"/>
              <a:ext cx="1488" cy="672"/>
            </a:xfrm>
            <a:prstGeom prst="ellipse">
              <a:avLst/>
            </a:prstGeom>
            <a:solidFill>
              <a:srgbClr val="00454E"/>
            </a:solidFill>
            <a:ln w="12700">
              <a:solidFill>
                <a:schemeClr val="tx1"/>
              </a:solidFill>
              <a:round/>
              <a:headEnd/>
              <a:tailEnd/>
            </a:ln>
          </p:spPr>
          <p:txBody>
            <a:bodyPr wrap="none" anchor="ctr"/>
            <a:lstStyle/>
            <a:p>
              <a:endParaRPr lang="fr-CA" dirty="0"/>
            </a:p>
          </p:txBody>
        </p:sp>
        <p:sp>
          <p:nvSpPr>
            <p:cNvPr id="19" name="Text Box 13"/>
            <p:cNvSpPr txBox="1">
              <a:spLocks/>
            </p:cNvSpPr>
            <p:nvPr/>
          </p:nvSpPr>
          <p:spPr bwMode="auto">
            <a:xfrm>
              <a:off x="2304" y="3396"/>
              <a:ext cx="1367" cy="300"/>
            </a:xfrm>
            <a:prstGeom prst="rect">
              <a:avLst/>
            </a:prstGeom>
            <a:noFill/>
            <a:ln w="12700">
              <a:noFill/>
              <a:miter lim="800000"/>
              <a:headEnd/>
              <a:tailEnd/>
            </a:ln>
          </p:spPr>
          <p:txBody>
            <a:bodyPr>
              <a:spAutoFit/>
            </a:bodyPr>
            <a:lstStyle/>
            <a:p>
              <a:pPr algn="ctr">
                <a:lnSpc>
                  <a:spcPct val="90000"/>
                </a:lnSpc>
                <a:spcBef>
                  <a:spcPts val="1300"/>
                </a:spcBef>
                <a:buClr>
                  <a:srgbClr val="808080"/>
                </a:buClr>
                <a:buSzPct val="80000"/>
                <a:buFont typeface="Trebuchet MS" pitchFamily="34" charset="0"/>
                <a:buNone/>
              </a:pPr>
              <a:r>
                <a:rPr lang="en-CA" sz="1400" b="1" dirty="0">
                  <a:solidFill>
                    <a:schemeClr val="bg1"/>
                  </a:solidFill>
                  <a:sym typeface="Calibri Bold Italic" charset="0"/>
                </a:rPr>
                <a:t>losses on existing positions</a:t>
              </a:r>
            </a:p>
          </p:txBody>
        </p:sp>
      </p:grpSp>
      <p:sp>
        <p:nvSpPr>
          <p:cNvPr id="20" name="Rectangle 16"/>
          <p:cNvSpPr>
            <a:spLocks noChangeArrowheads="1"/>
          </p:cNvSpPr>
          <p:nvPr/>
        </p:nvSpPr>
        <p:spPr bwMode="auto">
          <a:xfrm>
            <a:off x="2286000" y="76200"/>
            <a:ext cx="6781800" cy="762000"/>
          </a:xfrm>
          <a:prstGeom prst="rect">
            <a:avLst/>
          </a:prstGeom>
          <a:noFill/>
          <a:ln w="9525">
            <a:noFill/>
            <a:miter lim="800000"/>
            <a:headEnd/>
            <a:tailEnd/>
          </a:ln>
        </p:spPr>
        <p:txBody>
          <a:bodyPr anchor="ctr"/>
          <a:lstStyle/>
          <a:p>
            <a:pPr algn="r">
              <a:lnSpc>
                <a:spcPct val="80000"/>
              </a:lnSpc>
            </a:pPr>
            <a:r>
              <a:rPr lang="en-US" sz="3600" b="1" dirty="0" smtClean="0">
                <a:solidFill>
                  <a:schemeClr val="bg1"/>
                </a:solidFill>
              </a:rPr>
              <a:t>Liquidity Spiral</a:t>
            </a:r>
            <a:endParaRPr lang="en-US" sz="3600" b="1" dirty="0">
              <a:solidFill>
                <a:schemeClr val="bg1"/>
              </a:solidFill>
            </a:endParaRPr>
          </a:p>
        </p:txBody>
      </p:sp>
      <p:sp>
        <p:nvSpPr>
          <p:cNvPr id="21" name="Rectangle 17"/>
          <p:cNvSpPr>
            <a:spLocks noChangeArrowheads="1"/>
          </p:cNvSpPr>
          <p:nvPr/>
        </p:nvSpPr>
        <p:spPr bwMode="auto">
          <a:xfrm>
            <a:off x="76200" y="6324600"/>
            <a:ext cx="3962400" cy="228600"/>
          </a:xfrm>
          <a:prstGeom prst="rect">
            <a:avLst/>
          </a:prstGeom>
          <a:noFill/>
          <a:ln w="9525">
            <a:noFill/>
            <a:miter lim="800000"/>
            <a:headEnd/>
            <a:tailEnd/>
          </a:ln>
        </p:spPr>
        <p:txBody>
          <a:bodyPr anchor="ctr"/>
          <a:lstStyle/>
          <a:p>
            <a:r>
              <a:rPr lang="en-CA" sz="1400" dirty="0">
                <a:solidFill>
                  <a:schemeClr val="tx2"/>
                </a:solidFill>
              </a:rPr>
              <a:t>Adapted from Brunnermeier &amp; Pederson (2009</a:t>
            </a:r>
            <a:r>
              <a:rPr lang="en-CA" sz="1400" dirty="0" smtClean="0">
                <a:solidFill>
                  <a:schemeClr val="tx2"/>
                </a:solidFill>
              </a:rPr>
              <a:t>) and presentations by Mark Carney and David Longworth</a:t>
            </a:r>
            <a:endParaRPr lang="en-US" sz="1400" dirty="0">
              <a:solidFill>
                <a:schemeClr val="tx2"/>
              </a:solidFill>
            </a:endParaRPr>
          </a:p>
        </p:txBody>
      </p:sp>
      <p:sp>
        <p:nvSpPr>
          <p:cNvPr id="3" name="Footer Placeholder 2"/>
          <p:cNvSpPr>
            <a:spLocks noGrp="1"/>
          </p:cNvSpPr>
          <p:nvPr>
            <p:ph type="ftr" sz="quarter" idx="11"/>
          </p:nvPr>
        </p:nvSpPr>
        <p:spPr/>
        <p:txBody>
          <a:bodyPr/>
          <a:lstStyle/>
          <a:p>
            <a:r>
              <a:rPr lang="en-CA" dirty="0" smtClean="0"/>
              <a:t>Economics 492 Lecture 2</a:t>
            </a:r>
            <a:endParaRPr lang="en-CA" dirty="0"/>
          </a:p>
        </p:txBody>
      </p:sp>
    </p:spTree>
    <p:extLst>
      <p:ext uri="{BB962C8B-B14F-4D97-AF65-F5344CB8AC3E}">
        <p14:creationId xmlns:p14="http://schemas.microsoft.com/office/powerpoint/2010/main" val="2029571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a:bodyPr>
          <a:lstStyle/>
          <a:p>
            <a:r>
              <a:rPr lang="en-CA" dirty="0" smtClean="0"/>
              <a:t>Fire Sales (Cash-in-the-market pricing)(AG 4,5)</a:t>
            </a:r>
          </a:p>
          <a:p>
            <a:pPr lvl="1"/>
            <a:r>
              <a:rPr lang="en-CA" dirty="0" smtClean="0"/>
              <a:t>First, assume a model with markets only, no banks</a:t>
            </a:r>
          </a:p>
          <a:p>
            <a:pPr lvl="1"/>
            <a:r>
              <a:rPr lang="en-CA" dirty="0" smtClean="0"/>
              <a:t>Limited market participation: not everyone participates in every market (fixed set-up cost)</a:t>
            </a:r>
          </a:p>
          <a:p>
            <a:pPr lvl="1"/>
            <a:r>
              <a:rPr lang="en-CA" dirty="0" smtClean="0"/>
              <a:t>Market liquidity depends on amount of cash held by market participants</a:t>
            </a:r>
          </a:p>
          <a:p>
            <a:pPr lvl="1"/>
            <a:r>
              <a:rPr lang="en-CA" dirty="0" smtClean="0"/>
              <a:t>If there is a lack of cash in the market, small shocks have large effects on prices</a:t>
            </a:r>
          </a:p>
          <a:p>
            <a:pPr lvl="2"/>
            <a:r>
              <a:rPr lang="en-CA" dirty="0" smtClean="0"/>
              <a:t>Then prices are not determined by expected present values, but by ratio of available liquidity to amount of asset supplied</a:t>
            </a:r>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18</a:t>
            </a:fld>
            <a:endParaRPr lang="en-CA" dirty="0"/>
          </a:p>
        </p:txBody>
      </p:sp>
    </p:spTree>
    <p:extLst>
      <p:ext uri="{BB962C8B-B14F-4D97-AF65-F5344CB8AC3E}">
        <p14:creationId xmlns:p14="http://schemas.microsoft.com/office/powerpoint/2010/main" val="2709926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r>
              <a:rPr lang="en-CA" dirty="0" smtClean="0"/>
              <a:t>Fire Sales (Cash-in-the-market pricing)(AG 4,5)</a:t>
            </a:r>
          </a:p>
          <a:p>
            <a:pPr lvl="1"/>
            <a:r>
              <a:rPr lang="en-CA" dirty="0" smtClean="0"/>
              <a:t>Amount of cash in market depends on participants’ liquidity preference, which will determine the average level of the short-term asset held</a:t>
            </a:r>
          </a:p>
          <a:p>
            <a:pPr lvl="1"/>
            <a:r>
              <a:rPr lang="en-CA" dirty="0" smtClean="0"/>
              <a:t>Changes in liquidity demand relative to liquidity supply determines price volatility</a:t>
            </a:r>
          </a:p>
          <a:p>
            <a:pPr lvl="1"/>
            <a:endParaRPr lang="en-CA" dirty="0" smtClean="0"/>
          </a:p>
          <a:p>
            <a:pPr lvl="1"/>
            <a:endParaRPr lang="en-CA" dirty="0" smtClean="0"/>
          </a:p>
          <a:p>
            <a:pPr lvl="1"/>
            <a:endParaRPr lang="en-CA" dirty="0" smtClean="0"/>
          </a:p>
          <a:p>
            <a:pPr lvl="1"/>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19</a:t>
            </a:fld>
            <a:endParaRPr lang="en-CA" dirty="0"/>
          </a:p>
        </p:txBody>
      </p:sp>
    </p:spTree>
    <p:extLst>
      <p:ext uri="{BB962C8B-B14F-4D97-AF65-F5344CB8AC3E}">
        <p14:creationId xmlns:p14="http://schemas.microsoft.com/office/powerpoint/2010/main" val="812326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CA" dirty="0" smtClean="0"/>
              <a:t>Possible default by Greece</a:t>
            </a:r>
          </a:p>
          <a:p>
            <a:pPr lvl="1"/>
            <a:r>
              <a:rPr lang="en-CA" dirty="0" smtClean="0"/>
              <a:t>Solvency or liquidity problem?</a:t>
            </a:r>
          </a:p>
          <a:p>
            <a:pPr lvl="1"/>
            <a:r>
              <a:rPr lang="en-CA" dirty="0" smtClean="0"/>
              <a:t>What should EU and IMF do?</a:t>
            </a:r>
          </a:p>
          <a:p>
            <a:pPr lvl="1"/>
            <a:r>
              <a:rPr lang="en-CA" dirty="0" smtClean="0"/>
              <a:t>Interconnection with potential banking crisis</a:t>
            </a:r>
          </a:p>
          <a:p>
            <a:pPr lvl="2"/>
            <a:r>
              <a:rPr lang="en-CA" dirty="0" smtClean="0"/>
              <a:t>Holding of Greek debt by EU </a:t>
            </a:r>
            <a:r>
              <a:rPr lang="en-CA" dirty="0" smtClean="0"/>
              <a:t>banks (could affect solvency)</a:t>
            </a:r>
            <a:endParaRPr lang="en-CA" dirty="0" smtClean="0"/>
          </a:p>
          <a:p>
            <a:pPr lvl="2"/>
            <a:r>
              <a:rPr lang="en-CA" dirty="0" smtClean="0"/>
              <a:t>Difficulty in EU banks raising interbank deposits or CDs, especially in U.S. </a:t>
            </a:r>
            <a:r>
              <a:rPr lang="en-CA" dirty="0" smtClean="0"/>
              <a:t>dollars (liquidity problem)</a:t>
            </a:r>
            <a:endParaRPr lang="en-CA" dirty="0" smtClean="0"/>
          </a:p>
          <a:p>
            <a:pPr lvl="3"/>
            <a:r>
              <a:rPr lang="en-CA" dirty="0" smtClean="0"/>
              <a:t>Money market funds have stepped back from CP </a:t>
            </a:r>
            <a:r>
              <a:rPr lang="en-CA" dirty="0" smtClean="0"/>
              <a:t>market (“run”)</a:t>
            </a:r>
            <a:endParaRPr lang="en-CA" dirty="0" smtClean="0"/>
          </a:p>
          <a:p>
            <a:pPr lvl="3"/>
            <a:r>
              <a:rPr lang="en-CA" dirty="0" smtClean="0"/>
              <a:t>Fed and other central banks cooperating to provide liquidity in U.S. dollars to European </a:t>
            </a:r>
            <a:r>
              <a:rPr lang="en-CA" dirty="0" smtClean="0"/>
              <a:t>banks (policy: lender of last resort)</a:t>
            </a:r>
            <a:endParaRPr lang="en-CA" dirty="0" smtClean="0"/>
          </a:p>
          <a:p>
            <a:pPr marL="571500" indent="-571500">
              <a:buAutoNum type="romanUcPeriod"/>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a:t>
            </a:fld>
            <a:endParaRPr lang="en-CA" dirty="0"/>
          </a:p>
        </p:txBody>
      </p:sp>
      <p:sp>
        <p:nvSpPr>
          <p:cNvPr id="6" name="Title 5"/>
          <p:cNvSpPr>
            <a:spLocks noGrp="1"/>
          </p:cNvSpPr>
          <p:nvPr>
            <p:ph type="title"/>
          </p:nvPr>
        </p:nvSpPr>
        <p:spPr>
          <a:solidFill>
            <a:schemeClr val="accent1">
              <a:lumMod val="20000"/>
              <a:lumOff val="80000"/>
            </a:schemeClr>
          </a:solidFill>
        </p:spPr>
        <p:txBody>
          <a:bodyPr>
            <a:normAutofit fontScale="90000"/>
          </a:bodyPr>
          <a:lstStyle/>
          <a:p>
            <a:r>
              <a:rPr lang="en-CA" dirty="0" smtClean="0"/>
              <a:t>Financial Crises in the News:</a:t>
            </a:r>
            <a:br>
              <a:rPr lang="en-CA" dirty="0" smtClean="0"/>
            </a:br>
            <a:r>
              <a:rPr lang="en-CA" dirty="0" smtClean="0"/>
              <a:t>European Sovereign Debt Crisis</a:t>
            </a:r>
            <a:endParaRPr lang="en-CA" dirty="0"/>
          </a:p>
        </p:txBody>
      </p:sp>
    </p:spTree>
    <p:extLst>
      <p:ext uri="{BB962C8B-B14F-4D97-AF65-F5344CB8AC3E}">
        <p14:creationId xmlns:p14="http://schemas.microsoft.com/office/powerpoint/2010/main" val="2971602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r>
              <a:rPr lang="en-CA" dirty="0" smtClean="0"/>
              <a:t>Fire Sales (Cash-in-the-market pricing)(AG 4,5)</a:t>
            </a:r>
          </a:p>
          <a:p>
            <a:pPr lvl="1"/>
            <a:r>
              <a:rPr lang="en-CA" dirty="0" smtClean="0"/>
              <a:t>Now add banks to the model</a:t>
            </a:r>
          </a:p>
          <a:p>
            <a:pPr lvl="2"/>
            <a:r>
              <a:rPr lang="en-CA" dirty="0" smtClean="0"/>
              <a:t>Small events (e.g., small liquidity shocks) can have a large impact on the financial system because of how banks and markets interact: can lead to systemic crises</a:t>
            </a:r>
          </a:p>
          <a:p>
            <a:pPr lvl="2"/>
            <a:r>
              <a:rPr lang="en-CA" dirty="0" smtClean="0"/>
              <a:t>If banks have to provide liquidity to customers, they may have to sell much-less-liquid assets (if they are running out of liquid ones)</a:t>
            </a:r>
          </a:p>
          <a:p>
            <a:pPr marL="914400" lvl="2" indent="0">
              <a:buNone/>
            </a:pPr>
            <a:endParaRPr lang="en-CA" dirty="0" smtClean="0"/>
          </a:p>
          <a:p>
            <a:pPr lvl="1"/>
            <a:endParaRPr lang="en-CA" dirty="0" smtClean="0"/>
          </a:p>
          <a:p>
            <a:pPr lvl="1"/>
            <a:endParaRPr lang="en-CA" dirty="0" smtClean="0"/>
          </a:p>
          <a:p>
            <a:pPr lvl="1"/>
            <a:endParaRPr lang="en-CA" dirty="0" smtClean="0"/>
          </a:p>
          <a:p>
            <a:pPr lvl="1"/>
            <a:endParaRPr lang="en-CA" dirty="0" smtClean="0"/>
          </a:p>
          <a:p>
            <a:pPr lvl="1"/>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20</a:t>
            </a:fld>
            <a:endParaRPr lang="en-CA" dirty="0"/>
          </a:p>
        </p:txBody>
      </p:sp>
    </p:spTree>
    <p:extLst>
      <p:ext uri="{BB962C8B-B14F-4D97-AF65-F5344CB8AC3E}">
        <p14:creationId xmlns:p14="http://schemas.microsoft.com/office/powerpoint/2010/main" val="2746705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a:xfrm>
            <a:off x="467544" y="1628800"/>
            <a:ext cx="8208912" cy="4525963"/>
          </a:xfrm>
        </p:spPr>
        <p:txBody>
          <a:bodyPr>
            <a:normAutofit lnSpcReduction="10000"/>
          </a:bodyPr>
          <a:lstStyle/>
          <a:p>
            <a:r>
              <a:rPr lang="en-CA" dirty="0" smtClean="0"/>
              <a:t>Fire Sales (Cash-in-the-market pricing)(AG 4,5)</a:t>
            </a:r>
          </a:p>
          <a:p>
            <a:pPr lvl="1"/>
            <a:r>
              <a:rPr lang="en-CA" dirty="0" smtClean="0"/>
              <a:t>With banks added to the model:</a:t>
            </a:r>
          </a:p>
          <a:p>
            <a:pPr lvl="2"/>
            <a:r>
              <a:rPr lang="en-CA" dirty="0" smtClean="0"/>
              <a:t>Prices in those markets may be determined by cash in the market</a:t>
            </a:r>
          </a:p>
          <a:p>
            <a:pPr lvl="2"/>
            <a:r>
              <a:rPr lang="en-CA" dirty="0" smtClean="0"/>
              <a:t>The resulting “fire sale prices” may be quite low</a:t>
            </a:r>
          </a:p>
          <a:p>
            <a:pPr lvl="2"/>
            <a:r>
              <a:rPr lang="en-CA" dirty="0" smtClean="0"/>
              <a:t>Banks have to mark assets held in their trading book to market. At the end of the quarter, these losses will show up in the calculation of profits/losses and thus affect the bank’s capital</a:t>
            </a:r>
          </a:p>
          <a:p>
            <a:pPr lvl="3"/>
            <a:r>
              <a:rPr lang="en-CA" dirty="0" smtClean="0"/>
              <a:t>The market anticipates this effects even before quarterly statements are released.</a:t>
            </a:r>
          </a:p>
          <a:p>
            <a:pPr lvl="1"/>
            <a:endParaRPr lang="en-CA" dirty="0" smtClean="0"/>
          </a:p>
          <a:p>
            <a:pPr lvl="1"/>
            <a:endParaRPr lang="en-CA" dirty="0" smtClean="0"/>
          </a:p>
          <a:p>
            <a:pPr lvl="1"/>
            <a:endParaRPr lang="en-CA" dirty="0" smtClean="0"/>
          </a:p>
          <a:p>
            <a:pPr lvl="1"/>
            <a:endParaRPr lang="en-CA" dirty="0" smtClean="0"/>
          </a:p>
          <a:p>
            <a:pPr lvl="1"/>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21</a:t>
            </a:fld>
            <a:endParaRPr lang="en-CA" dirty="0"/>
          </a:p>
        </p:txBody>
      </p:sp>
    </p:spTree>
    <p:extLst>
      <p:ext uri="{BB962C8B-B14F-4D97-AF65-F5344CB8AC3E}">
        <p14:creationId xmlns:p14="http://schemas.microsoft.com/office/powerpoint/2010/main" val="26664563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lnSpcReduction="10000"/>
          </a:bodyPr>
          <a:lstStyle/>
          <a:p>
            <a:pPr lvl="0"/>
            <a:r>
              <a:rPr lang="en-CA" dirty="0" smtClean="0"/>
              <a:t>Interconnectedness and contagion(KA8, AG10)</a:t>
            </a:r>
          </a:p>
          <a:p>
            <a:pPr lvl="1"/>
            <a:r>
              <a:rPr lang="en-CA" dirty="0" smtClean="0"/>
              <a:t>Interconnectedness: banks hold many liabilities of other banks (short-term deposits—including those for settling payments, shares, repos, derivative instruments)</a:t>
            </a:r>
          </a:p>
          <a:p>
            <a:pPr lvl="2"/>
            <a:r>
              <a:rPr lang="en-CA" dirty="0" smtClean="0"/>
              <a:t>Therefore the failure or weakness of one bank could translate into the failure or weakness of other banks</a:t>
            </a:r>
          </a:p>
          <a:p>
            <a:pPr lvl="2"/>
            <a:r>
              <a:rPr lang="en-CA" dirty="0" smtClean="0"/>
              <a:t>As well, the failure of one bank may lead to loss-sharing arrangements being invoked in payments systems and central counterparties (for repos or OTC derivatives)</a:t>
            </a:r>
          </a:p>
          <a:p>
            <a:pPr lvl="3"/>
            <a:r>
              <a:rPr lang="en-CA" dirty="0" smtClean="0"/>
              <a:t>By their current design, such losses should be limited</a:t>
            </a: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22</a:t>
            </a:fld>
            <a:endParaRPr lang="en-CA" dirty="0"/>
          </a:p>
        </p:txBody>
      </p:sp>
    </p:spTree>
    <p:extLst>
      <p:ext uri="{BB962C8B-B14F-4D97-AF65-F5344CB8AC3E}">
        <p14:creationId xmlns:p14="http://schemas.microsoft.com/office/powerpoint/2010/main" val="21986544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77500" lnSpcReduction="20000"/>
          </a:bodyPr>
          <a:lstStyle/>
          <a:p>
            <a:pPr lvl="0"/>
            <a:r>
              <a:rPr lang="en-CA" dirty="0" smtClean="0"/>
              <a:t>Interconnectedness and contagion(KA8, AG10)</a:t>
            </a:r>
          </a:p>
          <a:p>
            <a:pPr lvl="1"/>
            <a:r>
              <a:rPr lang="en-CA" dirty="0" smtClean="0"/>
              <a:t>Contagion (usually used only for across regions or across countries) can arise from a number of factors:</a:t>
            </a:r>
          </a:p>
          <a:p>
            <a:pPr lvl="2"/>
            <a:r>
              <a:rPr lang="en-CA" dirty="0" smtClean="0"/>
              <a:t>Interconnectedness as described above</a:t>
            </a:r>
          </a:p>
          <a:p>
            <a:pPr lvl="2"/>
            <a:r>
              <a:rPr lang="en-CA" dirty="0" smtClean="0"/>
              <a:t>Concern about common exposures, with fire sales potentially driving down prices</a:t>
            </a:r>
          </a:p>
          <a:p>
            <a:pPr lvl="2"/>
            <a:r>
              <a:rPr lang="en-CA" dirty="0" smtClean="0"/>
              <a:t>Contagion of bubbles: “when money flows from one country to another and adjustments automatically occur both in the countries that receive these funds and in the countries that are the sources of them.” (KA, p.143)</a:t>
            </a:r>
          </a:p>
          <a:p>
            <a:pPr lvl="3"/>
            <a:r>
              <a:rPr lang="en-CA" dirty="0" smtClean="0"/>
              <a:t>Example from KA, pp. 142-3(: From real estate and stock market bubble in Japan  (late 1980s) to real estate and stock market bubbles in Nordic countries (late 1980s) and to markets in south-east Asia (mid 1990s) and to tech stocks in the U.S. (late 1990s)</a:t>
            </a:r>
            <a:r>
              <a:rPr lang="en-CA" i="1" dirty="0" smtClean="0">
                <a:solidFill>
                  <a:schemeClr val="accent1"/>
                </a:solidFill>
              </a:rPr>
              <a:t>Potential topics: (1)What is the analogue in the most recent crisis and how did it compare with previous crises? (2) How were various emerging market economies affected in the current crisis when international banks cut back in foreign lending, particularly in trade finance (why, and what were the effects?)</a:t>
            </a:r>
          </a:p>
          <a:p>
            <a:pPr marL="457200" lvl="1" indent="0">
              <a:buNone/>
            </a:pPr>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23</a:t>
            </a:fld>
            <a:endParaRPr lang="en-CA" dirty="0"/>
          </a:p>
        </p:txBody>
      </p:sp>
    </p:spTree>
    <p:extLst>
      <p:ext uri="{BB962C8B-B14F-4D97-AF65-F5344CB8AC3E}">
        <p14:creationId xmlns:p14="http://schemas.microsoft.com/office/powerpoint/2010/main" val="31541385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r>
              <a:rPr lang="en-CA" dirty="0" smtClean="0"/>
              <a:t>Interconnectedness and contagion(KA8, AG10)</a:t>
            </a:r>
          </a:p>
          <a:p>
            <a:pPr lvl="1"/>
            <a:r>
              <a:rPr lang="en-CA" i="1" dirty="0" smtClean="0">
                <a:solidFill>
                  <a:schemeClr val="accent1"/>
                </a:solidFill>
              </a:rPr>
              <a:t>Potential topic: why was there more contagion from the U.S. to continental Europe and the U.K. than to other regions? Why was there financial contagion at all to countries such as Japan and Canada?</a:t>
            </a:r>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24</a:t>
            </a:fld>
            <a:endParaRPr lang="en-CA" dirty="0"/>
          </a:p>
        </p:txBody>
      </p:sp>
    </p:spTree>
    <p:extLst>
      <p:ext uri="{BB962C8B-B14F-4D97-AF65-F5344CB8AC3E}">
        <p14:creationId xmlns:p14="http://schemas.microsoft.com/office/powerpoint/2010/main" val="24180265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lnSpcReduction="10000"/>
          </a:bodyPr>
          <a:lstStyle/>
          <a:p>
            <a:pPr lvl="0"/>
            <a:r>
              <a:rPr lang="en-CA" dirty="0" smtClean="0"/>
              <a:t>Interconnectedness and contagion(KA8, AG10)</a:t>
            </a:r>
          </a:p>
          <a:p>
            <a:pPr lvl="1"/>
            <a:r>
              <a:rPr lang="en-CA" dirty="0" smtClean="0"/>
              <a:t>AG have a model of U.S. regional contagion</a:t>
            </a:r>
          </a:p>
          <a:p>
            <a:pPr lvl="2"/>
            <a:r>
              <a:rPr lang="en-CA" dirty="0" smtClean="0"/>
              <a:t>“even though the initial shock occurs only in one region, which can be an arbitrarily small part of the economy, it can nevertheless cause banks in all regions to go bankrupt.”</a:t>
            </a:r>
          </a:p>
          <a:p>
            <a:pPr lvl="2"/>
            <a:r>
              <a:rPr lang="en-CA" dirty="0" smtClean="0"/>
              <a:t>Results depend on the nature of the network of interbank deposits across institutions</a:t>
            </a:r>
            <a:endParaRPr lang="en-CA" dirty="0"/>
          </a:p>
          <a:p>
            <a:pPr marL="971550" lvl="1" indent="-457200"/>
            <a:r>
              <a:rPr lang="en-CA" dirty="0" smtClean="0"/>
              <a:t>AG cite a number of references to studies of the actual nature of interbank relationships in certain countries.</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25</a:t>
            </a:fld>
            <a:endParaRPr lang="en-CA" dirty="0"/>
          </a:p>
        </p:txBody>
      </p:sp>
    </p:spTree>
    <p:extLst>
      <p:ext uri="{BB962C8B-B14F-4D97-AF65-F5344CB8AC3E}">
        <p14:creationId xmlns:p14="http://schemas.microsoft.com/office/powerpoint/2010/main" val="1039036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Decline in wealth in private sector: effects on income and employment</a:t>
            </a:r>
          </a:p>
          <a:p>
            <a:pPr lvl="1"/>
            <a:r>
              <a:rPr lang="en-CA" dirty="0" smtClean="0"/>
              <a:t>Lower wealth arises from fire sales, bursting of bubbles, lower valuation of financial sector firms</a:t>
            </a:r>
          </a:p>
          <a:p>
            <a:pPr lvl="1"/>
            <a:r>
              <a:rPr lang="en-CA" dirty="0" smtClean="0"/>
              <a:t>Wealth effects on consumption (standard consumption function)</a:t>
            </a:r>
          </a:p>
          <a:p>
            <a:pPr lvl="1"/>
            <a:r>
              <a:rPr lang="en-CA" dirty="0" smtClean="0"/>
              <a:t>Through financial accelerator, lower collateral means can borrow less, so lower consumption and housing expenditure (and investment by businesses)</a:t>
            </a:r>
          </a:p>
          <a:p>
            <a:pPr lvl="1"/>
            <a:r>
              <a:rPr lang="en-CA" dirty="0" smtClean="0"/>
              <a:t>Through bank capital channel, less lending by banks, which means less consumption, housing, and investment expenditure</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26</a:t>
            </a:fld>
            <a:endParaRPr lang="en-CA" dirty="0"/>
          </a:p>
        </p:txBody>
      </p:sp>
    </p:spTree>
    <p:extLst>
      <p:ext uri="{BB962C8B-B14F-4D97-AF65-F5344CB8AC3E}">
        <p14:creationId xmlns:p14="http://schemas.microsoft.com/office/powerpoint/2010/main" val="27203804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a:bodyPr>
          <a:lstStyle/>
          <a:p>
            <a:pPr lvl="0"/>
            <a:r>
              <a:rPr lang="en-CA" dirty="0" smtClean="0"/>
              <a:t>Decline in wealth in private sector: effects on income and employment</a:t>
            </a:r>
          </a:p>
          <a:p>
            <a:pPr lvl="1"/>
            <a:r>
              <a:rPr lang="en-CA" dirty="0" smtClean="0"/>
              <a:t>Spreads increase between interest rates on loans/market debt and government yields (even separately from bank capital channel), lowering housing and investment spending</a:t>
            </a:r>
          </a:p>
          <a:p>
            <a:pPr lvl="1"/>
            <a:r>
              <a:rPr lang="en-CA" dirty="0" smtClean="0"/>
              <a:t>In New Keynesian models, lower aggregate demand leads to lower employment</a:t>
            </a:r>
          </a:p>
          <a:p>
            <a:pPr lvl="1"/>
            <a:r>
              <a:rPr lang="en-CA" dirty="0" smtClean="0"/>
              <a:t>Spillovers across borders from lower import demand in countries suffering declines in wealth and income</a:t>
            </a:r>
          </a:p>
          <a:p>
            <a:pPr lvl="1"/>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27</a:t>
            </a:fld>
            <a:endParaRPr lang="en-CA" dirty="0"/>
          </a:p>
        </p:txBody>
      </p:sp>
    </p:spTree>
    <p:extLst>
      <p:ext uri="{BB962C8B-B14F-4D97-AF65-F5344CB8AC3E}">
        <p14:creationId xmlns:p14="http://schemas.microsoft.com/office/powerpoint/2010/main" val="21564948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Zero bound on nominal interest rates takes away conventional monetary policy channel</a:t>
            </a:r>
          </a:p>
          <a:p>
            <a:pPr lvl="1"/>
            <a:r>
              <a:rPr lang="en-CA" dirty="0" smtClean="0"/>
              <a:t>Normally, the response of monetary policy authorities to the decline in wealth, income, and employment would be to lower the policy interest rate because of the downward pressure on inflation</a:t>
            </a:r>
          </a:p>
          <a:p>
            <a:pPr lvl="1"/>
            <a:r>
              <a:rPr lang="en-CA" dirty="0" smtClean="0"/>
              <a:t>When the policy interest rate gets to zero (or near zero), that option is no longer available</a:t>
            </a:r>
          </a:p>
          <a:p>
            <a:pPr lvl="1"/>
            <a:r>
              <a:rPr lang="en-CA" dirty="0" smtClean="0"/>
              <a:t>Central bank must turn to unconventional policy instruments (discussed in the next section)</a:t>
            </a:r>
          </a:p>
          <a:p>
            <a:pPr lvl="1"/>
            <a:r>
              <a:rPr lang="en-CA" dirty="0" smtClean="0"/>
              <a:t>ZLB in history: BoJ; recent crisis: Fed, BoE, BoJ, BoC, ECB, Riksbank</a:t>
            </a:r>
          </a:p>
          <a:p>
            <a:pPr lvl="1"/>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28</a:t>
            </a:fld>
            <a:endParaRPr lang="en-CA" dirty="0"/>
          </a:p>
        </p:txBody>
      </p:sp>
    </p:spTree>
    <p:extLst>
      <p:ext uri="{BB962C8B-B14F-4D97-AF65-F5344CB8AC3E}">
        <p14:creationId xmlns:p14="http://schemas.microsoft.com/office/powerpoint/2010/main" val="31359928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r>
              <a:rPr lang="en-CA" dirty="0" smtClean="0"/>
              <a:t>Effect on sovereign debt crises and vice versa</a:t>
            </a:r>
          </a:p>
          <a:p>
            <a:pPr lvl="1"/>
            <a:r>
              <a:rPr lang="en-CA" dirty="0" smtClean="0"/>
              <a:t>Government bailouts or payouts to insured depositors increase sovereign debt</a:t>
            </a:r>
          </a:p>
          <a:p>
            <a:pPr lvl="1"/>
            <a:r>
              <a:rPr lang="en-CA" dirty="0" smtClean="0"/>
              <a:t>Fall in GDP leads to decline in government revenue and increase in sovereign debt</a:t>
            </a:r>
          </a:p>
          <a:p>
            <a:pPr lvl="1"/>
            <a:r>
              <a:rPr lang="en-CA" dirty="0" smtClean="0"/>
              <a:t>If sovereign debt was high before banking crisis, a sovereign debt crisis may occur</a:t>
            </a:r>
          </a:p>
          <a:p>
            <a:pPr lvl="1"/>
            <a:r>
              <a:rPr lang="en-CA" dirty="0" smtClean="0"/>
              <a:t>Banks hold lots of sovereign debt, so a sovereign debt crisis can lead to a banking crisis</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29</a:t>
            </a:fld>
            <a:endParaRPr lang="en-CA" dirty="0"/>
          </a:p>
        </p:txBody>
      </p:sp>
    </p:spTree>
    <p:extLst>
      <p:ext uri="{BB962C8B-B14F-4D97-AF65-F5344CB8AC3E}">
        <p14:creationId xmlns:p14="http://schemas.microsoft.com/office/powerpoint/2010/main" val="2644478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CA" dirty="0" smtClean="0"/>
              <a:t>September 2011, Chapter 3, Macroprudential policies</a:t>
            </a:r>
          </a:p>
          <a:p>
            <a:pPr lvl="1"/>
            <a:r>
              <a:rPr lang="en-CA" dirty="0" smtClean="0"/>
              <a:t>Prediction: “Credit growth and asset price growth together form powerful signals of systemic risk buildup as early as two to four years in advance of crises”</a:t>
            </a:r>
          </a:p>
          <a:p>
            <a:pPr lvl="1"/>
            <a:r>
              <a:rPr lang="en-CA" dirty="0" smtClean="0"/>
              <a:t>Prediction of imminent crises: “Using a combination of the LIBOR-OIS spread and the yield curve could signal an imminent crisis”</a:t>
            </a:r>
          </a:p>
          <a:p>
            <a:pPr lvl="1"/>
            <a:r>
              <a:rPr lang="en-CA" dirty="0" smtClean="0"/>
              <a:t>Prevention: “Macroprudential policy tools can be used across countries with different economic characteristics as long as policymakers understand the source of shocks….Managed exchange rate regimes that feature widespread lending denominated in foreign currencies” require more conservative use of </a:t>
            </a:r>
            <a:r>
              <a:rPr lang="en-CA" dirty="0" smtClean="0"/>
              <a:t>tools</a:t>
            </a:r>
          </a:p>
          <a:p>
            <a:pPr lvl="1"/>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a:t>
            </a:fld>
            <a:endParaRPr lang="en-CA" dirty="0"/>
          </a:p>
        </p:txBody>
      </p:sp>
      <p:sp>
        <p:nvSpPr>
          <p:cNvPr id="6" name="Title 5"/>
          <p:cNvSpPr>
            <a:spLocks noGrp="1"/>
          </p:cNvSpPr>
          <p:nvPr>
            <p:ph type="title"/>
          </p:nvPr>
        </p:nvSpPr>
        <p:spPr>
          <a:solidFill>
            <a:schemeClr val="accent1">
              <a:lumMod val="20000"/>
              <a:lumOff val="80000"/>
            </a:schemeClr>
          </a:solidFill>
        </p:spPr>
        <p:txBody>
          <a:bodyPr>
            <a:normAutofit fontScale="90000"/>
          </a:bodyPr>
          <a:lstStyle/>
          <a:p>
            <a:r>
              <a:rPr lang="en-CA" dirty="0" smtClean="0"/>
              <a:t>New Reference on Crises:</a:t>
            </a:r>
            <a:br>
              <a:rPr lang="en-CA" dirty="0" smtClean="0"/>
            </a:br>
            <a:r>
              <a:rPr lang="en-CA" dirty="0" smtClean="0"/>
              <a:t>IMF Global Financial Stability Report</a:t>
            </a:r>
            <a:endParaRPr lang="en-CA" dirty="0"/>
          </a:p>
        </p:txBody>
      </p:sp>
    </p:spTree>
    <p:extLst>
      <p:ext uri="{BB962C8B-B14F-4D97-AF65-F5344CB8AC3E}">
        <p14:creationId xmlns:p14="http://schemas.microsoft.com/office/powerpoint/2010/main" val="26666830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a:bodyPr>
          <a:lstStyle/>
          <a:p>
            <a:r>
              <a:rPr lang="en-CA" i="1" dirty="0" smtClean="0">
                <a:solidFill>
                  <a:schemeClr val="accent1"/>
                </a:solidFill>
              </a:rPr>
              <a:t>Potential topic: relationship between banking crises and sovereign debt crises over history. What is the direction of transmission/ causation (leads, lags, simultaneity)? Has the direction changed? </a:t>
            </a:r>
          </a:p>
          <a:p>
            <a:pPr lvl="1"/>
            <a:r>
              <a:rPr lang="en-CA" i="1" dirty="0" smtClean="0">
                <a:solidFill>
                  <a:schemeClr val="accent1"/>
                </a:solidFill>
              </a:rPr>
              <a:t>See RR. See also RR (2011, AER). Also Piergiorgio Alessandri</a:t>
            </a:r>
            <a:r>
              <a:rPr lang="en-CA" i="1" dirty="0">
                <a:solidFill>
                  <a:schemeClr val="accent1"/>
                </a:solidFill>
              </a:rPr>
              <a:t> </a:t>
            </a:r>
            <a:r>
              <a:rPr lang="en-CA" i="1" dirty="0" smtClean="0">
                <a:solidFill>
                  <a:schemeClr val="accent1"/>
                </a:solidFill>
              </a:rPr>
              <a:t>&amp; Andrew G. Haldane (2009), “Banking on the State,” Bank of England, November.</a:t>
            </a:r>
          </a:p>
          <a:p>
            <a:pPr lvl="1"/>
            <a:endParaRPr lang="en-CA" i="1" dirty="0" smtClean="0">
              <a:solidFill>
                <a:schemeClr val="accent1"/>
              </a:solidFill>
            </a:endParaRP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30</a:t>
            </a:fld>
            <a:endParaRPr lang="en-CA" dirty="0"/>
          </a:p>
        </p:txBody>
      </p:sp>
    </p:spTree>
    <p:extLst>
      <p:ext uri="{BB962C8B-B14F-4D97-AF65-F5344CB8AC3E}">
        <p14:creationId xmlns:p14="http://schemas.microsoft.com/office/powerpoint/2010/main" val="13955979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the Crisis</a:t>
            </a:r>
            <a:endParaRPr lang="en-CA" dirty="0"/>
          </a:p>
        </p:txBody>
      </p:sp>
      <p:sp>
        <p:nvSpPr>
          <p:cNvPr id="3" name="Content Placeholder 2"/>
          <p:cNvSpPr>
            <a:spLocks noGrp="1"/>
          </p:cNvSpPr>
          <p:nvPr>
            <p:ph idx="1"/>
          </p:nvPr>
        </p:nvSpPr>
        <p:spPr/>
        <p:txBody>
          <a:bodyPr/>
          <a:lstStyle/>
          <a:p>
            <a:pPr marL="0" indent="0">
              <a:buNone/>
            </a:pPr>
            <a:r>
              <a:rPr lang="en-CA" dirty="0" smtClean="0"/>
              <a:t> </a:t>
            </a:r>
          </a:p>
          <a:p>
            <a:endParaRPr lang="en-CA" dirty="0" smtClean="0"/>
          </a:p>
          <a:p>
            <a:endParaRPr lang="en-CA" dirty="0"/>
          </a:p>
        </p:txBody>
      </p:sp>
      <p:graphicFrame>
        <p:nvGraphicFramePr>
          <p:cNvPr id="4" name="Diagram 3"/>
          <p:cNvGraphicFramePr/>
          <p:nvPr>
            <p:extLst>
              <p:ext uri="{D42A27DB-BD31-4B8C-83A1-F6EECF244321}">
                <p14:modId xmlns:p14="http://schemas.microsoft.com/office/powerpoint/2010/main" val="2220338242"/>
              </p:ext>
            </p:extLst>
          </p:nvPr>
        </p:nvGraphicFramePr>
        <p:xfrm>
          <a:off x="1475656" y="234888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31</a:t>
            </a:fld>
            <a:endParaRPr lang="en-CA" dirty="0"/>
          </a:p>
        </p:txBody>
      </p:sp>
    </p:spTree>
    <p:extLst>
      <p:ext uri="{BB962C8B-B14F-4D97-AF65-F5344CB8AC3E}">
        <p14:creationId xmlns:p14="http://schemas.microsoft.com/office/powerpoint/2010/main" val="19861228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p:txBody>
          <a:bodyPr/>
          <a:lstStyle/>
          <a:p>
            <a:r>
              <a:rPr lang="en-CA" dirty="0" smtClean="0"/>
              <a:t>Guarantees and closures</a:t>
            </a:r>
          </a:p>
          <a:p>
            <a:r>
              <a:rPr lang="en-CA" dirty="0" smtClean="0"/>
              <a:t>Domestic lender of last resort: liquidity policy</a:t>
            </a:r>
          </a:p>
          <a:p>
            <a:r>
              <a:rPr lang="en-CA" dirty="0" smtClean="0"/>
              <a:t>Monetary Policy</a:t>
            </a:r>
          </a:p>
          <a:p>
            <a:r>
              <a:rPr lang="en-CA" dirty="0" smtClean="0"/>
              <a:t>International lender of last resort: IMF, EU, etc.</a:t>
            </a:r>
          </a:p>
          <a:p>
            <a:r>
              <a:rPr lang="en-CA" dirty="0" smtClean="0"/>
              <a:t>Other policies (not the focus of this seminar: fiscal policy, structural policy, debt management policy)</a:t>
            </a:r>
          </a:p>
          <a:p>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32</a:t>
            </a:fld>
            <a:endParaRPr lang="en-CA" dirty="0"/>
          </a:p>
        </p:txBody>
      </p:sp>
    </p:spTree>
    <p:extLst>
      <p:ext uri="{BB962C8B-B14F-4D97-AF65-F5344CB8AC3E}">
        <p14:creationId xmlns:p14="http://schemas.microsoft.com/office/powerpoint/2010/main" val="34656452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t>Guarantees and closures</a:t>
            </a:r>
          </a:p>
          <a:p>
            <a:pPr lvl="1"/>
            <a:r>
              <a:rPr lang="en-CA" dirty="0" smtClean="0"/>
              <a:t>Deposit insurance introduced or limits increased</a:t>
            </a:r>
          </a:p>
          <a:p>
            <a:pPr lvl="1"/>
            <a:r>
              <a:rPr lang="en-CA" dirty="0" smtClean="0"/>
              <a:t>Bank bond debt guaranteed (e.g., Ireland</a:t>
            </a:r>
            <a:r>
              <a:rPr lang="en-CA" dirty="0" smtClean="0"/>
              <a:t>)</a:t>
            </a:r>
            <a:endParaRPr lang="en-CA" dirty="0"/>
          </a:p>
          <a:p>
            <a:pPr lvl="1"/>
            <a:r>
              <a:rPr lang="en-CA" dirty="0" smtClean="0"/>
              <a:t>Bank holiday (cannot withdraw funds)</a:t>
            </a:r>
          </a:p>
          <a:p>
            <a:pPr lvl="1"/>
            <a:r>
              <a:rPr lang="en-CA" dirty="0" smtClean="0"/>
              <a:t>Markets closed (especially stock </a:t>
            </a:r>
            <a:r>
              <a:rPr lang="en-CA" dirty="0" smtClean="0"/>
              <a:t>markets)</a:t>
            </a:r>
          </a:p>
          <a:p>
            <a:pPr lvl="1"/>
            <a:r>
              <a:rPr lang="en-CA" dirty="0" smtClean="0"/>
              <a:t>Short-selling of bank stocks banned temporarily</a:t>
            </a:r>
            <a:endParaRPr lang="en-CA" dirty="0" smtClean="0"/>
          </a:p>
          <a:p>
            <a:pPr lvl="1"/>
            <a:r>
              <a:rPr lang="en-CA" dirty="0" smtClean="0"/>
              <a:t>Resolution of bank (range of possibilities)</a:t>
            </a:r>
          </a:p>
          <a:p>
            <a:pPr lvl="2"/>
            <a:r>
              <a:rPr lang="en-CA" dirty="0" smtClean="0"/>
              <a:t>Government injects capital or nationalizes (with or without paying)</a:t>
            </a:r>
          </a:p>
          <a:p>
            <a:pPr lvl="2"/>
            <a:r>
              <a:rPr lang="en-CA" dirty="0" smtClean="0"/>
              <a:t>Bank taken over by deposit insurance fund to be wound down (only insured depositors paid off in first instance, then other creditors)</a:t>
            </a:r>
          </a:p>
          <a:p>
            <a:pPr lvl="1"/>
            <a:r>
              <a:rPr lang="en-CA" dirty="0" smtClean="0"/>
              <a:t>Issues: effectiveness, moral hazard, benefit/cost (including exposure of the tax payer)</a:t>
            </a:r>
          </a:p>
          <a:p>
            <a:pPr lvl="1"/>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33</a:t>
            </a:fld>
            <a:endParaRPr lang="en-CA" dirty="0"/>
          </a:p>
        </p:txBody>
      </p:sp>
    </p:spTree>
    <p:extLst>
      <p:ext uri="{BB962C8B-B14F-4D97-AF65-F5344CB8AC3E}">
        <p14:creationId xmlns:p14="http://schemas.microsoft.com/office/powerpoint/2010/main" val="4944540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p:txBody>
          <a:bodyPr>
            <a:normAutofit fontScale="85000" lnSpcReduction="10000"/>
          </a:bodyPr>
          <a:lstStyle/>
          <a:p>
            <a:r>
              <a:rPr lang="en-CA" dirty="0" smtClean="0"/>
              <a:t>Domestic lender of last resort: liquidity policy</a:t>
            </a:r>
          </a:p>
          <a:p>
            <a:pPr lvl="1"/>
            <a:r>
              <a:rPr lang="en-CA" dirty="0"/>
              <a:t>C</a:t>
            </a:r>
            <a:r>
              <a:rPr lang="en-CA" dirty="0" smtClean="0"/>
              <a:t>entral bank policy existing before recent crisis</a:t>
            </a:r>
          </a:p>
          <a:p>
            <a:pPr lvl="2"/>
            <a:r>
              <a:rPr lang="en-CA" dirty="0" smtClean="0"/>
              <a:t>“Discount window” lending against good collateral (bonds, paper) with haircut (reduction from market value) and small penalty rate</a:t>
            </a:r>
          </a:p>
          <a:p>
            <a:pPr lvl="2"/>
            <a:r>
              <a:rPr lang="en-CA" dirty="0" smtClean="0"/>
              <a:t>Repo (purchase and resale agreement) of good bonds and paper with haircut</a:t>
            </a:r>
          </a:p>
          <a:p>
            <a:pPr lvl="2"/>
            <a:r>
              <a:rPr lang="en-CA" dirty="0" smtClean="0"/>
              <a:t>These provided additional liquidity for banks needing it</a:t>
            </a:r>
          </a:p>
          <a:p>
            <a:pPr lvl="1"/>
            <a:r>
              <a:rPr lang="en-CA" dirty="0" smtClean="0"/>
              <a:t>Broad (ECB) vs. narrow (BoC, Fed) in normal times</a:t>
            </a:r>
          </a:p>
          <a:p>
            <a:pPr lvl="2"/>
            <a:r>
              <a:rPr lang="en-CA" i="1" dirty="0" smtClean="0">
                <a:solidFill>
                  <a:schemeClr val="accent1"/>
                </a:solidFill>
              </a:rPr>
              <a:t>Potential topic: Does a broad list of collateral in normal times lead to moral hazard and to major problems in crisis times?</a:t>
            </a:r>
          </a:p>
          <a:p>
            <a:pPr lvl="1"/>
            <a:r>
              <a:rPr lang="en-CA" dirty="0" smtClean="0"/>
              <a:t>Expansion in recent crisis was initially in frequency of repo operations, size of operations, length of period, and range of eligible collateral</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34</a:t>
            </a:fld>
            <a:endParaRPr lang="en-CA" dirty="0"/>
          </a:p>
        </p:txBody>
      </p:sp>
    </p:spTree>
    <p:extLst>
      <p:ext uri="{BB962C8B-B14F-4D97-AF65-F5344CB8AC3E}">
        <p14:creationId xmlns:p14="http://schemas.microsoft.com/office/powerpoint/2010/main" val="21616914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Domestic lender of last resort: liquidity policy</a:t>
            </a:r>
          </a:p>
          <a:p>
            <a:pPr lvl="1"/>
            <a:r>
              <a:rPr lang="en-CA" dirty="0" smtClean="0"/>
              <a:t>Because of “stigma” attached to discount window in U.S., a Term Auction Facility was introduced that had a wider range of collateral than repo operations. In Canada, the non-mortgage loan portfolio of banks was eligible for a TAF-like facility</a:t>
            </a:r>
          </a:p>
          <a:p>
            <a:pPr lvl="2"/>
            <a:r>
              <a:rPr lang="en-CA" dirty="0" smtClean="0"/>
              <a:t>BoE has changed auctions of liquidity so that they always happen—this is to avoid stigma in a crisis</a:t>
            </a:r>
          </a:p>
          <a:p>
            <a:pPr lvl="1"/>
            <a:r>
              <a:rPr lang="en-CA" dirty="0" smtClean="0"/>
              <a:t>Central banks also introduced liquidity facilities to deal with problems in specific financial markets (as opposed to financial institutions).  The Fed did this in particular for the commercial paper market.</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35</a:t>
            </a:fld>
            <a:endParaRPr lang="en-CA" dirty="0"/>
          </a:p>
        </p:txBody>
      </p:sp>
    </p:spTree>
    <p:extLst>
      <p:ext uri="{BB962C8B-B14F-4D97-AF65-F5344CB8AC3E}">
        <p14:creationId xmlns:p14="http://schemas.microsoft.com/office/powerpoint/2010/main" val="4309626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p:txBody>
          <a:bodyPr>
            <a:normAutofit/>
          </a:bodyPr>
          <a:lstStyle/>
          <a:p>
            <a:r>
              <a:rPr lang="en-CA" dirty="0" smtClean="0"/>
              <a:t>Domestic lender of last resort: liquidity policy</a:t>
            </a:r>
          </a:p>
          <a:p>
            <a:pPr lvl="1"/>
            <a:r>
              <a:rPr lang="en-CA" dirty="0" smtClean="0"/>
              <a:t>Making foreign currency liquidity available: central bank FX swap lines</a:t>
            </a:r>
          </a:p>
          <a:p>
            <a:pPr lvl="1"/>
            <a:r>
              <a:rPr lang="en-CA" i="1" dirty="0" smtClean="0">
                <a:solidFill>
                  <a:schemeClr val="accent1"/>
                </a:solidFill>
              </a:rPr>
              <a:t>Potential topic: Why did the range of special liquidity facilities vary across countries? Why were special liquidity facilities not needed in previous crises?</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36</a:t>
            </a:fld>
            <a:endParaRPr lang="en-CA" dirty="0"/>
          </a:p>
        </p:txBody>
      </p:sp>
    </p:spTree>
    <p:extLst>
      <p:ext uri="{BB962C8B-B14F-4D97-AF65-F5344CB8AC3E}">
        <p14:creationId xmlns:p14="http://schemas.microsoft.com/office/powerpoint/2010/main" val="20164424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a:xfrm>
            <a:off x="467544" y="1556792"/>
            <a:ext cx="8229600" cy="4525963"/>
          </a:xfrm>
        </p:spPr>
        <p:txBody>
          <a:bodyPr>
            <a:normAutofit fontScale="77500" lnSpcReduction="20000"/>
          </a:bodyPr>
          <a:lstStyle/>
          <a:p>
            <a:r>
              <a:rPr lang="en-CA" dirty="0" smtClean="0"/>
              <a:t>Monetary Policy</a:t>
            </a:r>
          </a:p>
          <a:p>
            <a:pPr lvl="1"/>
            <a:r>
              <a:rPr lang="en-CA" dirty="0" smtClean="0"/>
              <a:t>Conventional monetary policy, reducing policy interest rate (incentive to get to ZLB quickly in some instances)</a:t>
            </a:r>
          </a:p>
          <a:p>
            <a:pPr lvl="1"/>
            <a:r>
              <a:rPr lang="en-CA" dirty="0" smtClean="0"/>
              <a:t>Unconventional monetary policy</a:t>
            </a:r>
          </a:p>
          <a:p>
            <a:pPr lvl="2"/>
            <a:r>
              <a:rPr lang="en-CA" dirty="0" smtClean="0"/>
              <a:t>Conditional or unconditional commitment regarding future policy interest rate</a:t>
            </a:r>
          </a:p>
          <a:p>
            <a:pPr lvl="2"/>
            <a:r>
              <a:rPr lang="en-CA" dirty="0" smtClean="0"/>
              <a:t>Expansion of excess bank reserves (settlement balances) purchasing government debt or repos (“QE”)</a:t>
            </a:r>
          </a:p>
          <a:p>
            <a:pPr lvl="3"/>
            <a:r>
              <a:rPr lang="en-CA" dirty="0" smtClean="0"/>
              <a:t>If particular maturities of government debt is purchased, it is also a form of debt-management policy</a:t>
            </a:r>
          </a:p>
          <a:p>
            <a:pPr lvl="3"/>
            <a:r>
              <a:rPr lang="en-CA" dirty="0" smtClean="0"/>
              <a:t>If private sector debt is purchased, it is also a form of fiscal policy (credit policy)</a:t>
            </a:r>
          </a:p>
          <a:p>
            <a:pPr lvl="3"/>
            <a:r>
              <a:rPr lang="en-CA" dirty="0" smtClean="0"/>
              <a:t>In these two cases, there is a question of governance/coordination</a:t>
            </a:r>
          </a:p>
          <a:p>
            <a:pPr lvl="2"/>
            <a:r>
              <a:rPr lang="en-CA" i="1" dirty="0" smtClean="0">
                <a:solidFill>
                  <a:schemeClr val="accent1"/>
                </a:solidFill>
              </a:rPr>
              <a:t>Potential topic: What was the effectiveness of unconventional monetary policy across countries in the recent crisis (e.g., QE2 </a:t>
            </a:r>
            <a:r>
              <a:rPr lang="en-CA" i="1" dirty="0" smtClean="0">
                <a:solidFill>
                  <a:schemeClr val="accent1"/>
                </a:solidFill>
              </a:rPr>
              <a:t>vs. </a:t>
            </a:r>
            <a:r>
              <a:rPr lang="en-CA" i="1" dirty="0" smtClean="0">
                <a:solidFill>
                  <a:schemeClr val="accent1"/>
                </a:solidFill>
              </a:rPr>
              <a:t>QE1 in the U.S.)?</a:t>
            </a:r>
          </a:p>
          <a:p>
            <a:pPr lvl="1"/>
            <a:endParaRPr lang="en-CA" dirty="0" smtClean="0"/>
          </a:p>
          <a:p>
            <a:pPr lvl="1"/>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37</a:t>
            </a:fld>
            <a:endParaRPr lang="en-CA" dirty="0"/>
          </a:p>
        </p:txBody>
      </p:sp>
    </p:spTree>
    <p:extLst>
      <p:ext uri="{BB962C8B-B14F-4D97-AF65-F5344CB8AC3E}">
        <p14:creationId xmlns:p14="http://schemas.microsoft.com/office/powerpoint/2010/main" val="21112745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 Policy Response During a Crisis</a:t>
            </a:r>
            <a:endParaRPr lang="en-CA" dirty="0"/>
          </a:p>
        </p:txBody>
      </p:sp>
      <p:sp>
        <p:nvSpPr>
          <p:cNvPr id="3" name="Content Placeholder 2"/>
          <p:cNvSpPr>
            <a:spLocks noGrp="1"/>
          </p:cNvSpPr>
          <p:nvPr>
            <p:ph idx="1"/>
          </p:nvPr>
        </p:nvSpPr>
        <p:spPr>
          <a:xfrm>
            <a:off x="467544" y="1556792"/>
            <a:ext cx="8229600" cy="4525963"/>
          </a:xfrm>
        </p:spPr>
        <p:txBody>
          <a:bodyPr>
            <a:normAutofit fontScale="92500"/>
          </a:bodyPr>
          <a:lstStyle/>
          <a:p>
            <a:r>
              <a:rPr lang="en-CA" dirty="0" smtClean="0"/>
              <a:t>International Lender of Last Resort</a:t>
            </a:r>
          </a:p>
          <a:p>
            <a:pPr lvl="1"/>
            <a:r>
              <a:rPr lang="en-CA" dirty="0" smtClean="0"/>
              <a:t>IMF, or EU, or bilateral sovereign loans</a:t>
            </a:r>
          </a:p>
          <a:p>
            <a:pPr lvl="1"/>
            <a:r>
              <a:rPr lang="en-CA" dirty="0" smtClean="0"/>
              <a:t>Typically in an exchange crisis (fixed exchange rates)</a:t>
            </a:r>
          </a:p>
          <a:p>
            <a:pPr lvl="1"/>
            <a:r>
              <a:rPr lang="en-CA" dirty="0" smtClean="0"/>
              <a:t>But also could be in cases where there is extreme pressure on exchange rates; or significant associated fiscal problems</a:t>
            </a:r>
          </a:p>
          <a:p>
            <a:pPr lvl="1"/>
            <a:r>
              <a:rPr lang="en-CA" dirty="0" smtClean="0"/>
              <a:t>The history of IMF loans in the last 30 years has been about the appropriate “conditionality” of loans</a:t>
            </a:r>
          </a:p>
          <a:p>
            <a:pPr lvl="1"/>
            <a:r>
              <a:rPr lang="en-CA" dirty="0" smtClean="0"/>
              <a:t>Current episode: EU and IMF loans: Greece, Ireland, Portugal and …. (will there be more?)</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38</a:t>
            </a:fld>
            <a:endParaRPr lang="en-CA" dirty="0"/>
          </a:p>
        </p:txBody>
      </p:sp>
    </p:spTree>
    <p:extLst>
      <p:ext uri="{BB962C8B-B14F-4D97-AF65-F5344CB8AC3E}">
        <p14:creationId xmlns:p14="http://schemas.microsoft.com/office/powerpoint/2010/main" val="33741216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rmAutofit/>
          </a:bodyPr>
          <a:lstStyle/>
          <a:p>
            <a:r>
              <a:rPr lang="en-CA" dirty="0" smtClean="0"/>
              <a:t>III. Prevention</a:t>
            </a:r>
            <a:endParaRPr lang="en-CA" dirty="0"/>
          </a:p>
        </p:txBody>
      </p:sp>
      <p:sp>
        <p:nvSpPr>
          <p:cNvPr id="3" name="Content Placeholder 2"/>
          <p:cNvSpPr>
            <a:spLocks noGrp="1"/>
          </p:cNvSpPr>
          <p:nvPr>
            <p:ph idx="1"/>
          </p:nvPr>
        </p:nvSpPr>
        <p:spPr/>
        <p:txBody>
          <a:bodyPr/>
          <a:lstStyle/>
          <a:p>
            <a:pPr marL="0" indent="0">
              <a:buNone/>
            </a:pPr>
            <a:r>
              <a:rPr lang="en-CA" dirty="0" smtClean="0"/>
              <a:t> </a:t>
            </a:r>
          </a:p>
          <a:p>
            <a:endParaRPr lang="en-CA" dirty="0" smtClean="0"/>
          </a:p>
          <a:p>
            <a:endParaRPr lang="en-CA" dirty="0"/>
          </a:p>
        </p:txBody>
      </p:sp>
      <p:graphicFrame>
        <p:nvGraphicFramePr>
          <p:cNvPr id="4" name="Diagram 3"/>
          <p:cNvGraphicFramePr/>
          <p:nvPr>
            <p:extLst>
              <p:ext uri="{D42A27DB-BD31-4B8C-83A1-F6EECF244321}">
                <p14:modId xmlns:p14="http://schemas.microsoft.com/office/powerpoint/2010/main" val="2699374217"/>
              </p:ext>
            </p:extLst>
          </p:nvPr>
        </p:nvGraphicFramePr>
        <p:xfrm>
          <a:off x="1475656" y="234888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39</a:t>
            </a:fld>
            <a:endParaRPr lang="en-CA" dirty="0"/>
          </a:p>
        </p:txBody>
      </p:sp>
    </p:spTree>
    <p:extLst>
      <p:ext uri="{BB962C8B-B14F-4D97-AF65-F5344CB8AC3E}">
        <p14:creationId xmlns:p14="http://schemas.microsoft.com/office/powerpoint/2010/main" val="916868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CA" dirty="0" smtClean="0"/>
              <a:t>September 2011, Chapter 3, Macroprudential policies</a:t>
            </a:r>
          </a:p>
          <a:p>
            <a:pPr lvl="1"/>
            <a:r>
              <a:rPr lang="en-CA" dirty="0" smtClean="0"/>
              <a:t>Prevention: Empirical work on effectiveness of macroprudential instruments in reducing procyclicality of credit and leverage</a:t>
            </a:r>
          </a:p>
          <a:p>
            <a:pPr lvl="1"/>
            <a:r>
              <a:rPr lang="en-CA" dirty="0" smtClean="0"/>
              <a:t>Macroeconomic Model</a:t>
            </a:r>
            <a:r>
              <a:rPr lang="en-CA" dirty="0"/>
              <a:t> </a:t>
            </a:r>
            <a:r>
              <a:rPr lang="en-CA" dirty="0" smtClean="0"/>
              <a:t>with financial and real sector linkages: allows one to look at effects of shocks (e.g., on credit growth) and to examine effectiveness of macroprudential tools (e.g., countercyclical capital ratios)</a:t>
            </a:r>
            <a:endParaRPr lang="en-CA" dirty="0" smtClean="0"/>
          </a:p>
          <a:p>
            <a:pPr lvl="1"/>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a:t>
            </a:fld>
            <a:endParaRPr lang="en-CA" dirty="0"/>
          </a:p>
        </p:txBody>
      </p:sp>
      <p:sp>
        <p:nvSpPr>
          <p:cNvPr id="6" name="Title 5"/>
          <p:cNvSpPr>
            <a:spLocks noGrp="1"/>
          </p:cNvSpPr>
          <p:nvPr>
            <p:ph type="title"/>
          </p:nvPr>
        </p:nvSpPr>
        <p:spPr>
          <a:solidFill>
            <a:schemeClr val="accent1">
              <a:lumMod val="20000"/>
              <a:lumOff val="80000"/>
            </a:schemeClr>
          </a:solidFill>
        </p:spPr>
        <p:txBody>
          <a:bodyPr>
            <a:normAutofit fontScale="90000"/>
          </a:bodyPr>
          <a:lstStyle/>
          <a:p>
            <a:r>
              <a:rPr lang="en-CA" dirty="0" smtClean="0"/>
              <a:t>New Reference on Crises:</a:t>
            </a:r>
            <a:br>
              <a:rPr lang="en-CA" dirty="0" smtClean="0"/>
            </a:br>
            <a:r>
              <a:rPr lang="en-CA" dirty="0" smtClean="0"/>
              <a:t>IMF Global Financial Stability Report</a:t>
            </a:r>
            <a:endParaRPr lang="en-CA" dirty="0"/>
          </a:p>
        </p:txBody>
      </p:sp>
    </p:spTree>
    <p:extLst>
      <p:ext uri="{BB962C8B-B14F-4D97-AF65-F5344CB8AC3E}">
        <p14:creationId xmlns:p14="http://schemas.microsoft.com/office/powerpoint/2010/main" val="2706895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a:bodyPr>
          <a:lstStyle/>
          <a:p>
            <a:r>
              <a:rPr lang="en-CA" dirty="0" smtClean="0"/>
              <a:t>Macroprudential policy</a:t>
            </a:r>
          </a:p>
          <a:p>
            <a:r>
              <a:rPr lang="en-CA" dirty="0" smtClean="0"/>
              <a:t>Contingent capital and bail-in debt</a:t>
            </a:r>
          </a:p>
          <a:p>
            <a:r>
              <a:rPr lang="en-CA" dirty="0" smtClean="0"/>
              <a:t>Monetary policy</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40</a:t>
            </a:fld>
            <a:endParaRPr lang="en-CA" dirty="0"/>
          </a:p>
        </p:txBody>
      </p:sp>
    </p:spTree>
    <p:extLst>
      <p:ext uri="{BB962C8B-B14F-4D97-AF65-F5344CB8AC3E}">
        <p14:creationId xmlns:p14="http://schemas.microsoft.com/office/powerpoint/2010/main" val="929224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fontScale="92500" lnSpcReduction="20000"/>
          </a:bodyPr>
          <a:lstStyle/>
          <a:p>
            <a:r>
              <a:rPr lang="en-CA" dirty="0" smtClean="0"/>
              <a:t>Macroprudential policy</a:t>
            </a:r>
          </a:p>
          <a:p>
            <a:pPr lvl="1"/>
            <a:r>
              <a:rPr lang="en-CA" dirty="0" smtClean="0"/>
              <a:t>Focuses on the safety and soundness of the financial system as a whole, as opposed to the safety and soundness of individual financial institutions</a:t>
            </a:r>
          </a:p>
          <a:p>
            <a:pPr lvl="1"/>
            <a:r>
              <a:rPr lang="en-CA" dirty="0" smtClean="0"/>
              <a:t>Macroprudential tools: deal with market failures associated with procyclicality of aspects of the financial system, as well as the interconnections and similar exposures across financial institutions (cross-sectional aspect</a:t>
            </a:r>
            <a:r>
              <a:rPr lang="en-CA" dirty="0" smtClean="0"/>
              <a:t>) (recall market failures from last week)</a:t>
            </a:r>
            <a:endParaRPr lang="en-CA" dirty="0" smtClean="0"/>
          </a:p>
          <a:p>
            <a:pPr lvl="2"/>
            <a:r>
              <a:rPr lang="en-CA" i="1" dirty="0" smtClean="0">
                <a:solidFill>
                  <a:schemeClr val="accent1"/>
                </a:solidFill>
              </a:rPr>
              <a:t>Possible topic: How do financial cycles compare with “real cycles and inflation cycles” across countries? How should one measure a “financial cycle”? Implications?</a:t>
            </a:r>
          </a:p>
          <a:p>
            <a:pPr lvl="2"/>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41</a:t>
            </a:fld>
            <a:endParaRPr lang="en-CA" dirty="0"/>
          </a:p>
        </p:txBody>
      </p:sp>
    </p:spTree>
    <p:extLst>
      <p:ext uri="{BB962C8B-B14F-4D97-AF65-F5344CB8AC3E}">
        <p14:creationId xmlns:p14="http://schemas.microsoft.com/office/powerpoint/2010/main" val="29505709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rtlCol="0">
            <a:normAutofit fontScale="90000"/>
          </a:bodyPr>
          <a:lstStyle/>
          <a:p>
            <a:pPr fontAlgn="auto">
              <a:spcAft>
                <a:spcPts val="0"/>
              </a:spcAft>
              <a:defRPr/>
            </a:pPr>
            <a:endParaRPr lang="en-CA" dirty="0"/>
          </a:p>
        </p:txBody>
      </p:sp>
      <p:sp>
        <p:nvSpPr>
          <p:cNvPr id="19458" name="Content Placeholder 2"/>
          <p:cNvSpPr>
            <a:spLocks noGrp="1"/>
          </p:cNvSpPr>
          <p:nvPr>
            <p:ph idx="1"/>
          </p:nvPr>
        </p:nvSpPr>
        <p:spPr>
          <a:xfrm>
            <a:off x="1331640" y="-374650"/>
            <a:ext cx="8229600" cy="5832475"/>
          </a:xfrm>
        </p:spPr>
        <p:txBody>
          <a:bodyPr/>
          <a:lstStyle/>
          <a:p>
            <a:pPr marL="0" indent="0">
              <a:buFont typeface="Arial" charset="0"/>
              <a:buNone/>
            </a:pPr>
            <a:endParaRPr lang="en-CA" dirty="0" smtClean="0"/>
          </a:p>
        </p:txBody>
      </p:sp>
      <p:sp>
        <p:nvSpPr>
          <p:cNvPr id="4" name="Rounded Rectangle 3"/>
          <p:cNvSpPr/>
          <p:nvPr/>
        </p:nvSpPr>
        <p:spPr>
          <a:xfrm>
            <a:off x="936625" y="5229225"/>
            <a:ext cx="7200900" cy="10080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3200" dirty="0"/>
              <a:t>Powers</a:t>
            </a:r>
          </a:p>
        </p:txBody>
      </p:sp>
      <p:sp>
        <p:nvSpPr>
          <p:cNvPr id="5" name="Rounded Rectangle 4"/>
          <p:cNvSpPr/>
          <p:nvPr/>
        </p:nvSpPr>
        <p:spPr>
          <a:xfrm>
            <a:off x="974725" y="3860800"/>
            <a:ext cx="7200900" cy="108108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3200" dirty="0"/>
              <a:t>Activities: Data Collection, Surveillance, </a:t>
            </a:r>
            <a:r>
              <a:rPr lang="en-CA" sz="3200" dirty="0" smtClean="0"/>
              <a:t>Analysis, Risk </a:t>
            </a:r>
            <a:r>
              <a:rPr lang="en-CA" sz="3200" dirty="0"/>
              <a:t>Assessment, Stress Testing</a:t>
            </a:r>
          </a:p>
        </p:txBody>
      </p:sp>
      <p:sp>
        <p:nvSpPr>
          <p:cNvPr id="6" name="Rounded Rectangle 5"/>
          <p:cNvSpPr/>
          <p:nvPr/>
        </p:nvSpPr>
        <p:spPr>
          <a:xfrm>
            <a:off x="936625" y="2541588"/>
            <a:ext cx="7200900" cy="100806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3200" dirty="0"/>
              <a:t>Policy </a:t>
            </a:r>
            <a:r>
              <a:rPr lang="en-CA" sz="3200" dirty="0" smtClean="0"/>
              <a:t>Instruments: Macroprudential instruments, advice on policies, warnings</a:t>
            </a:r>
            <a:endParaRPr lang="en-CA" sz="3200" dirty="0"/>
          </a:p>
        </p:txBody>
      </p:sp>
      <p:sp>
        <p:nvSpPr>
          <p:cNvPr id="7" name="Rounded Rectangle 6"/>
          <p:cNvSpPr/>
          <p:nvPr/>
        </p:nvSpPr>
        <p:spPr>
          <a:xfrm>
            <a:off x="973138" y="1484313"/>
            <a:ext cx="7200900" cy="79216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3200" dirty="0" smtClean="0"/>
              <a:t>Goals: dampening procyclicality and reducing potential effects of contagion</a:t>
            </a:r>
            <a:endParaRPr lang="en-CA" sz="3200" dirty="0"/>
          </a:p>
        </p:txBody>
      </p:sp>
      <p:sp>
        <p:nvSpPr>
          <p:cNvPr id="8" name="Rounded Rectangle 7"/>
          <p:cNvSpPr/>
          <p:nvPr/>
        </p:nvSpPr>
        <p:spPr>
          <a:xfrm>
            <a:off x="974725" y="415925"/>
            <a:ext cx="7200900" cy="852488"/>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3200" dirty="0" smtClean="0"/>
              <a:t>Objective: avoiding significant financial instability</a:t>
            </a:r>
            <a:endParaRPr lang="en-CA" sz="3200" dirty="0"/>
          </a:p>
        </p:txBody>
      </p:sp>
      <p:sp>
        <p:nvSpPr>
          <p:cNvPr id="9" name="Up Arrow 8"/>
          <p:cNvSpPr/>
          <p:nvPr/>
        </p:nvSpPr>
        <p:spPr>
          <a:xfrm>
            <a:off x="4362450" y="4941888"/>
            <a:ext cx="484188" cy="28733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10" name="Up Arrow 9"/>
          <p:cNvSpPr/>
          <p:nvPr/>
        </p:nvSpPr>
        <p:spPr>
          <a:xfrm>
            <a:off x="4330700" y="3549650"/>
            <a:ext cx="485775" cy="3111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11" name="Up Arrow 10"/>
          <p:cNvSpPr/>
          <p:nvPr/>
        </p:nvSpPr>
        <p:spPr>
          <a:xfrm>
            <a:off x="4362450" y="2246313"/>
            <a:ext cx="484188" cy="2952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12" name="Up Arrow 11"/>
          <p:cNvSpPr/>
          <p:nvPr/>
        </p:nvSpPr>
        <p:spPr>
          <a:xfrm>
            <a:off x="4344988" y="1235075"/>
            <a:ext cx="484187" cy="2492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3" name="TextBox 2"/>
          <p:cNvSpPr txBox="1"/>
          <p:nvPr/>
        </p:nvSpPr>
        <p:spPr>
          <a:xfrm>
            <a:off x="323528" y="415924"/>
            <a:ext cx="423819" cy="4524315"/>
          </a:xfrm>
          <a:prstGeom prst="rect">
            <a:avLst/>
          </a:prstGeom>
          <a:noFill/>
        </p:spPr>
        <p:txBody>
          <a:bodyPr wrap="square" rtlCol="0">
            <a:spAutoFit/>
          </a:bodyPr>
          <a:lstStyle/>
          <a:p>
            <a:r>
              <a:rPr lang="en-CA" sz="3200" dirty="0" smtClean="0">
                <a:latin typeface="+mn-lt"/>
              </a:rPr>
              <a:t>Framework</a:t>
            </a:r>
            <a:endParaRPr lang="en-CA" sz="3200" dirty="0">
              <a:latin typeface="+mn-lt"/>
            </a:endParaRPr>
          </a:p>
        </p:txBody>
      </p:sp>
      <p:sp>
        <p:nvSpPr>
          <p:cNvPr id="13" name="Slide Number Placeholder 12"/>
          <p:cNvSpPr>
            <a:spLocks noGrp="1"/>
          </p:cNvSpPr>
          <p:nvPr>
            <p:ph type="sldNum" sz="quarter" idx="12"/>
          </p:nvPr>
        </p:nvSpPr>
        <p:spPr/>
        <p:txBody>
          <a:bodyPr/>
          <a:lstStyle/>
          <a:p>
            <a:pPr>
              <a:defRPr/>
            </a:pPr>
            <a:fld id="{83C972A4-458A-4A9D-BF50-07891876AF42}" type="slidenum">
              <a:rPr lang="en-CA" smtClean="0"/>
              <a:pPr>
                <a:defRPr/>
              </a:pPr>
              <a:t>42</a:t>
            </a:fld>
            <a:endParaRPr lang="en-CA" dirty="0"/>
          </a:p>
        </p:txBody>
      </p:sp>
    </p:spTree>
    <p:extLst>
      <p:ext uri="{BB962C8B-B14F-4D97-AF65-F5344CB8AC3E}">
        <p14:creationId xmlns:p14="http://schemas.microsoft.com/office/powerpoint/2010/main" val="23950805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476672"/>
            <a:ext cx="8229600" cy="4525963"/>
          </a:xfrm>
        </p:spPr>
        <p:txBody>
          <a:bodyPr>
            <a:normAutofit/>
          </a:bodyPr>
          <a:lstStyle/>
          <a:p>
            <a:pPr marL="0" indent="0">
              <a:buNone/>
            </a:pPr>
            <a:r>
              <a:rPr lang="en-CA" sz="2300" dirty="0"/>
              <a:t/>
            </a:r>
            <a:br>
              <a:rPr lang="en-CA" sz="2300" dirty="0"/>
            </a:br>
            <a:endParaRPr lang="en-CA" sz="2300" dirty="0"/>
          </a:p>
        </p:txBody>
      </p:sp>
      <p:graphicFrame>
        <p:nvGraphicFramePr>
          <p:cNvPr id="4" name="Table 3"/>
          <p:cNvGraphicFramePr>
            <a:graphicFrameLocks noGrp="1"/>
          </p:cNvGraphicFramePr>
          <p:nvPr>
            <p:extLst>
              <p:ext uri="{D42A27DB-BD31-4B8C-83A1-F6EECF244321}">
                <p14:modId xmlns:p14="http://schemas.microsoft.com/office/powerpoint/2010/main" val="1776630922"/>
              </p:ext>
            </p:extLst>
          </p:nvPr>
        </p:nvGraphicFramePr>
        <p:xfrm>
          <a:off x="467544" y="1628800"/>
          <a:ext cx="8208912" cy="5120640"/>
        </p:xfrm>
        <a:graphic>
          <a:graphicData uri="http://schemas.openxmlformats.org/drawingml/2006/table">
            <a:tbl>
              <a:tblPr firstRow="1" bandRow="1">
                <a:tableStyleId>{5C22544A-7EE6-4342-B048-85BDC9FD1C3A}</a:tableStyleId>
              </a:tblPr>
              <a:tblGrid>
                <a:gridCol w="2448272"/>
                <a:gridCol w="1656184"/>
                <a:gridCol w="2052228"/>
                <a:gridCol w="2052228"/>
              </a:tblGrid>
              <a:tr h="370840">
                <a:tc>
                  <a:txBody>
                    <a:bodyPr/>
                    <a:lstStyle/>
                    <a:p>
                      <a:r>
                        <a:rPr lang="en-CA" sz="2400" dirty="0" smtClean="0"/>
                        <a:t>Proximate Object of Concern:</a:t>
                      </a:r>
                    </a:p>
                    <a:p>
                      <a:endParaRPr lang="en-CA" sz="2400" dirty="0" smtClean="0"/>
                    </a:p>
                    <a:p>
                      <a:r>
                        <a:rPr lang="en-CA" sz="2400" dirty="0" smtClean="0"/>
                        <a:t>Macroprudential</a:t>
                      </a:r>
                      <a:r>
                        <a:rPr lang="en-CA" sz="2400" baseline="0" dirty="0" smtClean="0"/>
                        <a:t> Instrument:</a:t>
                      </a:r>
                      <a:endParaRPr lang="en-CA" sz="2400" dirty="0"/>
                    </a:p>
                  </a:txBody>
                  <a:tcPr/>
                </a:tc>
                <a:tc>
                  <a:txBody>
                    <a:bodyPr/>
                    <a:lstStyle/>
                    <a:p>
                      <a:r>
                        <a:rPr lang="en-CA" sz="2400" dirty="0" smtClean="0"/>
                        <a:t>Excessive</a:t>
                      </a:r>
                      <a:r>
                        <a:rPr lang="en-CA" sz="2400" baseline="0" dirty="0" smtClean="0"/>
                        <a:t> Credit Creation</a:t>
                      </a:r>
                      <a:endParaRPr lang="en-CA" sz="2400" dirty="0"/>
                    </a:p>
                  </a:txBody>
                  <a:tcPr/>
                </a:tc>
                <a:tc>
                  <a:txBody>
                    <a:bodyPr/>
                    <a:lstStyle/>
                    <a:p>
                      <a:r>
                        <a:rPr lang="en-CA" sz="2400" dirty="0" smtClean="0"/>
                        <a:t>Insufficient</a:t>
                      </a:r>
                    </a:p>
                    <a:p>
                      <a:r>
                        <a:rPr lang="en-CA" sz="2400" dirty="0" smtClean="0"/>
                        <a:t>Liquidity</a:t>
                      </a:r>
                      <a:endParaRPr lang="en-CA" sz="2400" dirty="0"/>
                    </a:p>
                  </a:txBody>
                  <a:tcPr/>
                </a:tc>
                <a:tc>
                  <a:txBody>
                    <a:bodyPr/>
                    <a:lstStyle/>
                    <a:p>
                      <a:r>
                        <a:rPr lang="en-CA" sz="2400" dirty="0" smtClean="0"/>
                        <a:t>Continuation of a Bank</a:t>
                      </a:r>
                      <a:endParaRPr lang="en-CA" sz="2400" dirty="0"/>
                    </a:p>
                  </a:txBody>
                  <a:tcPr/>
                </a:tc>
              </a:tr>
              <a:tr h="370840">
                <a:tc>
                  <a:txBody>
                    <a:bodyPr/>
                    <a:lstStyle/>
                    <a:p>
                      <a:r>
                        <a:rPr lang="en-CA" sz="2400" dirty="0" smtClean="0"/>
                        <a:t>Capital Requirements</a:t>
                      </a:r>
                      <a:endParaRPr lang="en-CA" sz="2400" dirty="0"/>
                    </a:p>
                  </a:txBody>
                  <a:tcPr/>
                </a:tc>
                <a:tc>
                  <a:txBody>
                    <a:bodyPr/>
                    <a:lstStyle/>
                    <a:p>
                      <a:r>
                        <a:rPr lang="en-CA" sz="2400" dirty="0" smtClean="0"/>
                        <a:t>√ (total or sectoral)</a:t>
                      </a:r>
                      <a:endParaRPr lang="en-CA" sz="2400" dirty="0"/>
                    </a:p>
                  </a:txBody>
                  <a:tcPr/>
                </a:tc>
                <a:tc>
                  <a:txBody>
                    <a:bodyPr/>
                    <a:lstStyle/>
                    <a:p>
                      <a:r>
                        <a:rPr lang="en-CA" sz="2400" dirty="0" smtClean="0"/>
                        <a:t>√ (maturity mismatch)</a:t>
                      </a:r>
                      <a:endParaRPr lang="en-CA" sz="2400" dirty="0"/>
                    </a:p>
                  </a:txBody>
                  <a:tcPr/>
                </a:tc>
                <a:tc>
                  <a:txBody>
                    <a:bodyPr/>
                    <a:lstStyle/>
                    <a:p>
                      <a:r>
                        <a:rPr lang="en-CA" sz="2400" dirty="0" smtClean="0"/>
                        <a:t>√ (Contingent capital)</a:t>
                      </a:r>
                      <a:endParaRPr lang="en-CA" sz="2400" dirty="0"/>
                    </a:p>
                  </a:txBody>
                  <a:tcPr/>
                </a:tc>
              </a:tr>
              <a:tr h="370840">
                <a:tc>
                  <a:txBody>
                    <a:bodyPr/>
                    <a:lstStyle/>
                    <a:p>
                      <a:r>
                        <a:rPr lang="en-CA" sz="2400" dirty="0" smtClean="0"/>
                        <a:t>Pigovian Taxes</a:t>
                      </a:r>
                      <a:endParaRPr lang="en-CA" sz="2400" dirty="0"/>
                    </a:p>
                  </a:txBody>
                  <a:tcPr/>
                </a:tc>
                <a:tc>
                  <a:txBody>
                    <a:bodyPr/>
                    <a:lstStyle/>
                    <a:p>
                      <a:r>
                        <a:rPr lang="en-CA" sz="2400" dirty="0" smtClean="0"/>
                        <a:t>√</a:t>
                      </a:r>
                      <a:endParaRPr lang="en-CA" sz="2400" dirty="0"/>
                    </a:p>
                  </a:txBody>
                  <a:tcPr/>
                </a:tc>
                <a:tc>
                  <a:txBody>
                    <a:bodyPr/>
                    <a:lstStyle/>
                    <a:p>
                      <a:r>
                        <a:rPr lang="en-CA" sz="2400" dirty="0" smtClean="0"/>
                        <a:t>√ (on non-core</a:t>
                      </a:r>
                      <a:r>
                        <a:rPr lang="en-CA" sz="2400" baseline="0" dirty="0" smtClean="0"/>
                        <a:t> </a:t>
                      </a:r>
                      <a:r>
                        <a:rPr lang="en-CA" sz="2400" dirty="0" smtClean="0"/>
                        <a:t>deposits)</a:t>
                      </a:r>
                      <a:endParaRPr lang="en-CA" sz="2400" dirty="0"/>
                    </a:p>
                  </a:txBody>
                  <a:tcPr/>
                </a:tc>
                <a:tc>
                  <a:txBody>
                    <a:bodyPr/>
                    <a:lstStyle/>
                    <a:p>
                      <a:r>
                        <a:rPr lang="en-CA" sz="2400" dirty="0" smtClean="0"/>
                        <a:t>√</a:t>
                      </a:r>
                      <a:endParaRPr lang="en-CA" sz="2400" dirty="0"/>
                    </a:p>
                  </a:txBody>
                  <a:tcPr/>
                </a:tc>
              </a:tr>
              <a:tr h="370840">
                <a:tc>
                  <a:txBody>
                    <a:bodyPr/>
                    <a:lstStyle/>
                    <a:p>
                      <a:r>
                        <a:rPr lang="en-CA" sz="2400" dirty="0" smtClean="0"/>
                        <a:t>Constraints on quantities, or </a:t>
                      </a:r>
                    </a:p>
                    <a:p>
                      <a:r>
                        <a:rPr lang="en-CA" sz="2400" baseline="0" dirty="0" smtClean="0"/>
                        <a:t>on credit conditions</a:t>
                      </a:r>
                      <a:endParaRPr lang="en-CA" sz="2400" dirty="0"/>
                    </a:p>
                  </a:txBody>
                  <a:tcPr/>
                </a:tc>
                <a:tc>
                  <a:txBody>
                    <a:bodyPr/>
                    <a:lstStyle/>
                    <a:p>
                      <a:r>
                        <a:rPr lang="en-CA" sz="2400" dirty="0" smtClean="0"/>
                        <a:t>√ (Cred;  RR on assets)</a:t>
                      </a:r>
                    </a:p>
                    <a:p>
                      <a:r>
                        <a:rPr lang="en-CA" sz="2400" dirty="0" smtClean="0"/>
                        <a:t>√ (Haircuts, LTV)</a:t>
                      </a:r>
                      <a:endParaRPr lang="en-CA" sz="2400" dirty="0"/>
                    </a:p>
                  </a:txBody>
                  <a:tcPr/>
                </a:tc>
                <a:tc>
                  <a:txBody>
                    <a:bodyPr/>
                    <a:lstStyle/>
                    <a:p>
                      <a:r>
                        <a:rPr lang="en-CA" sz="2400" dirty="0" smtClean="0"/>
                        <a:t>√ (BCBS Liquidity)</a:t>
                      </a:r>
                    </a:p>
                    <a:p>
                      <a:r>
                        <a:rPr lang="en-CA" sz="2400" dirty="0" smtClean="0"/>
                        <a:t>√ (Haircuts, LTV)</a:t>
                      </a:r>
                      <a:endParaRPr lang="en-CA" sz="2400" dirty="0"/>
                    </a:p>
                  </a:txBody>
                  <a:tcPr/>
                </a:tc>
                <a:tc>
                  <a:txBody>
                    <a:bodyPr/>
                    <a:lstStyle/>
                    <a:p>
                      <a:endParaRPr lang="en-CA" sz="2400" dirty="0"/>
                    </a:p>
                  </a:txBody>
                  <a:tcPr/>
                </a:tc>
              </a:tr>
            </a:tbl>
          </a:graphicData>
        </a:graphic>
      </p:graphicFrame>
      <p:sp>
        <p:nvSpPr>
          <p:cNvPr id="5" name="Slide Number Placeholder 4"/>
          <p:cNvSpPr>
            <a:spLocks noGrp="1"/>
          </p:cNvSpPr>
          <p:nvPr>
            <p:ph type="sldNum" sz="quarter" idx="12"/>
          </p:nvPr>
        </p:nvSpPr>
        <p:spPr/>
        <p:txBody>
          <a:bodyPr/>
          <a:lstStyle/>
          <a:p>
            <a:fld id="{776E3501-2AB1-414A-A1E5-80F64FF1DA03}" type="slidenum">
              <a:rPr lang="en-CA" smtClean="0">
                <a:solidFill>
                  <a:prstClr val="black">
                    <a:tint val="75000"/>
                  </a:prstClr>
                </a:solidFill>
              </a:rPr>
              <a:pPr/>
              <a:t>43</a:t>
            </a:fld>
            <a:endParaRPr lang="en-CA" dirty="0">
              <a:solidFill>
                <a:prstClr val="black">
                  <a:tint val="75000"/>
                </a:prstClr>
              </a:solidFill>
            </a:endParaRPr>
          </a:p>
        </p:txBody>
      </p:sp>
    </p:spTree>
    <p:extLst>
      <p:ext uri="{BB962C8B-B14F-4D97-AF65-F5344CB8AC3E}">
        <p14:creationId xmlns:p14="http://schemas.microsoft.com/office/powerpoint/2010/main" val="107740795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fontScale="85000" lnSpcReduction="20000"/>
          </a:bodyPr>
          <a:lstStyle/>
          <a:p>
            <a:r>
              <a:rPr lang="en-CA" dirty="0" smtClean="0"/>
              <a:t>Macroprudential policy</a:t>
            </a:r>
          </a:p>
          <a:p>
            <a:pPr lvl="1"/>
            <a:r>
              <a:rPr lang="en-CA" dirty="0" smtClean="0"/>
              <a:t>Capital requirements, leverage requirements, and liquidity requirements are being dealt with in Basel III </a:t>
            </a:r>
          </a:p>
          <a:p>
            <a:pPr lvl="2"/>
            <a:r>
              <a:rPr lang="en-CA" dirty="0" smtClean="0"/>
              <a:t>Higher capital requirements, capital buffer built up, countercyclical requirements (typically linked to credit) (Note that effects overall depends on extent to which Modigliani-Miller theorem violated.)</a:t>
            </a:r>
          </a:p>
          <a:p>
            <a:pPr lvl="2"/>
            <a:r>
              <a:rPr lang="en-CA" dirty="0" smtClean="0"/>
              <a:t>Study of how systemically important institutions should have higher capital requirements</a:t>
            </a:r>
          </a:p>
          <a:p>
            <a:pPr lvl="2"/>
            <a:r>
              <a:rPr lang="en-CA" dirty="0" smtClean="0"/>
              <a:t>Two types of liquidity requirements</a:t>
            </a:r>
          </a:p>
          <a:p>
            <a:pPr lvl="3"/>
            <a:r>
              <a:rPr lang="en-CA" dirty="0" smtClean="0"/>
              <a:t>Liquidity coverage ratio</a:t>
            </a:r>
          </a:p>
          <a:p>
            <a:pPr lvl="4"/>
            <a:r>
              <a:rPr lang="en-CA" dirty="0" smtClean="0"/>
              <a:t>“Sufficiently high quality liquid assets to survive a significant stress scenario lasting one month” (BCBS)</a:t>
            </a:r>
          </a:p>
          <a:p>
            <a:pPr lvl="3"/>
            <a:r>
              <a:rPr lang="en-CA" dirty="0" smtClean="0"/>
              <a:t>Net stable funding ratio</a:t>
            </a:r>
          </a:p>
          <a:p>
            <a:pPr lvl="4"/>
            <a:r>
              <a:rPr lang="en-CA" dirty="0" smtClean="0"/>
              <a:t>“Incentive for banks to fund their activities with more stable sources of funding” (BCBS)</a:t>
            </a: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44</a:t>
            </a:fld>
            <a:endParaRPr lang="en-CA" dirty="0"/>
          </a:p>
        </p:txBody>
      </p:sp>
    </p:spTree>
    <p:extLst>
      <p:ext uri="{BB962C8B-B14F-4D97-AF65-F5344CB8AC3E}">
        <p14:creationId xmlns:p14="http://schemas.microsoft.com/office/powerpoint/2010/main" val="33921177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a:bodyPr>
          <a:lstStyle/>
          <a:p>
            <a:r>
              <a:rPr lang="en-CA" dirty="0" smtClean="0"/>
              <a:t>Macroprudential policy</a:t>
            </a:r>
          </a:p>
          <a:p>
            <a:pPr lvl="1"/>
            <a:r>
              <a:rPr lang="en-CA" dirty="0" smtClean="0"/>
              <a:t>A Study Group that I chaired for the Committee on the Global Financial System proposed regulating margin requirements </a:t>
            </a:r>
            <a:r>
              <a:rPr lang="en-CA" dirty="0" smtClean="0"/>
              <a:t>on derivatives and </a:t>
            </a:r>
            <a:r>
              <a:rPr lang="en-CA" dirty="0" smtClean="0"/>
              <a:t>haircuts </a:t>
            </a:r>
            <a:r>
              <a:rPr lang="en-CA" dirty="0" smtClean="0"/>
              <a:t>on repo transactions on </a:t>
            </a:r>
            <a:r>
              <a:rPr lang="en-CA" dirty="0" smtClean="0"/>
              <a:t>a “through the cycle basis” to reduce the procyclicality of the margin cycle</a:t>
            </a:r>
          </a:p>
          <a:p>
            <a:pPr marL="1371600" lvl="3" indent="0">
              <a:buNone/>
            </a:pPr>
            <a:endParaRPr lang="en-CA" dirty="0" smtClean="0"/>
          </a:p>
          <a:p>
            <a:pPr lvl="2"/>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45</a:t>
            </a:fld>
            <a:endParaRPr lang="en-CA" dirty="0"/>
          </a:p>
        </p:txBody>
      </p:sp>
    </p:spTree>
    <p:extLst>
      <p:ext uri="{BB962C8B-B14F-4D97-AF65-F5344CB8AC3E}">
        <p14:creationId xmlns:p14="http://schemas.microsoft.com/office/powerpoint/2010/main" val="15105145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fontScale="92500" lnSpcReduction="20000"/>
          </a:bodyPr>
          <a:lstStyle/>
          <a:p>
            <a:r>
              <a:rPr lang="en-CA" dirty="0" smtClean="0"/>
              <a:t>Macroprudential policy</a:t>
            </a:r>
          </a:p>
          <a:p>
            <a:pPr lvl="1"/>
            <a:r>
              <a:rPr lang="en-CA" dirty="0" smtClean="0"/>
              <a:t>Several Asian countries regulate loan-to-value ratios for mortgages (particularly on residential properties) in an active manner to reduce the cycle in property prices</a:t>
            </a:r>
          </a:p>
          <a:p>
            <a:pPr lvl="2"/>
            <a:r>
              <a:rPr lang="en-CA" dirty="0" smtClean="0"/>
              <a:t>There are several aspects of requirements for mortgage insurance that could be examined for more active regulation in Canada (LTV ratios, debt-service-to-income ratio, home  equity loan ratio, amortization period); constant level or varying countercyclically. </a:t>
            </a:r>
            <a:r>
              <a:rPr lang="en-CA" i="1" dirty="0" smtClean="0">
                <a:solidFill>
                  <a:schemeClr val="accent1"/>
                </a:solidFill>
              </a:rPr>
              <a:t>Potential topic: How should macroprudential policy connected to mortgages and housing prices be carried out, i.e., what should be the proximate goal and the tools? How would this have worked in previous housing bubbles?</a:t>
            </a:r>
            <a:endParaRPr lang="en-CA" dirty="0"/>
          </a:p>
          <a:p>
            <a:pPr lvl="3"/>
            <a:endParaRPr lang="en-CA" dirty="0" smtClean="0"/>
          </a:p>
          <a:p>
            <a:pPr lvl="2"/>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46</a:t>
            </a:fld>
            <a:endParaRPr lang="en-CA" dirty="0"/>
          </a:p>
        </p:txBody>
      </p:sp>
    </p:spTree>
    <p:extLst>
      <p:ext uri="{BB962C8B-B14F-4D97-AF65-F5344CB8AC3E}">
        <p14:creationId xmlns:p14="http://schemas.microsoft.com/office/powerpoint/2010/main" val="22689864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395536" y="1628800"/>
            <a:ext cx="8352928" cy="4680520"/>
          </a:xfrm>
        </p:spPr>
        <p:txBody>
          <a:bodyPr>
            <a:normAutofit lnSpcReduction="10000"/>
          </a:bodyPr>
          <a:lstStyle/>
          <a:p>
            <a:r>
              <a:rPr lang="en-CA" dirty="0" smtClean="0"/>
              <a:t>Macroprudential policy</a:t>
            </a:r>
          </a:p>
          <a:p>
            <a:pPr lvl="1"/>
            <a:r>
              <a:rPr lang="en-CA" dirty="0" smtClean="0"/>
              <a:t>Some consider “through the cycle provisioning” for loan losses (as was used in Spain) to be a macroprudential policy instrument</a:t>
            </a:r>
          </a:p>
          <a:p>
            <a:pPr lvl="1"/>
            <a:r>
              <a:rPr lang="en-CA" dirty="0" smtClean="0"/>
              <a:t>There are other possible macroprudential policy instruments, such as reserve requirements on assets and levies </a:t>
            </a:r>
            <a:r>
              <a:rPr lang="en-CA" dirty="0" smtClean="0"/>
              <a:t>(taxes) on </a:t>
            </a:r>
            <a:r>
              <a:rPr lang="en-CA" dirty="0" smtClean="0"/>
              <a:t>non-core </a:t>
            </a:r>
            <a:r>
              <a:rPr lang="en-CA" dirty="0" smtClean="0"/>
              <a:t>deposits</a:t>
            </a:r>
          </a:p>
          <a:p>
            <a:pPr lvl="2"/>
            <a:r>
              <a:rPr lang="en-CA" dirty="0" smtClean="0"/>
              <a:t>There is some evidence that in modern financial systems rapid credit growth has as its counterpart the growth in non-core deposit liabilities (wholesale deposits, commercial paper, repos, etc.)</a:t>
            </a:r>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47</a:t>
            </a:fld>
            <a:endParaRPr lang="en-CA" dirty="0"/>
          </a:p>
        </p:txBody>
      </p:sp>
    </p:spTree>
    <p:extLst>
      <p:ext uri="{BB962C8B-B14F-4D97-AF65-F5344CB8AC3E}">
        <p14:creationId xmlns:p14="http://schemas.microsoft.com/office/powerpoint/2010/main" val="13203217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395536" y="1628800"/>
            <a:ext cx="8352928" cy="4680520"/>
          </a:xfrm>
        </p:spPr>
        <p:txBody>
          <a:bodyPr>
            <a:normAutofit/>
          </a:bodyPr>
          <a:lstStyle/>
          <a:p>
            <a:r>
              <a:rPr lang="en-CA" dirty="0" smtClean="0"/>
              <a:t>Macroprudential policy</a:t>
            </a:r>
          </a:p>
          <a:p>
            <a:pPr lvl="1"/>
            <a:r>
              <a:rPr lang="en-CA" i="1" dirty="0" smtClean="0">
                <a:solidFill>
                  <a:schemeClr val="accent1"/>
                </a:solidFill>
              </a:rPr>
              <a:t>Potential </a:t>
            </a:r>
            <a:r>
              <a:rPr lang="en-CA" i="1" dirty="0" smtClean="0">
                <a:solidFill>
                  <a:schemeClr val="accent1"/>
                </a:solidFill>
              </a:rPr>
              <a:t>topics: Would macroprudential policy “x” have prevented the recent and other financial crises? When household debt is high relative to personal disposable income (e.g., Canada, New Zealand, Sweden), should the authorities respond in order to prevent future crises and, if so, how?</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48</a:t>
            </a:fld>
            <a:endParaRPr lang="en-CA" dirty="0"/>
          </a:p>
        </p:txBody>
      </p:sp>
    </p:spTree>
    <p:extLst>
      <p:ext uri="{BB962C8B-B14F-4D97-AF65-F5344CB8AC3E}">
        <p14:creationId xmlns:p14="http://schemas.microsoft.com/office/powerpoint/2010/main" val="261117608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a:bodyPr>
          <a:lstStyle/>
          <a:p>
            <a:r>
              <a:rPr lang="en-CA" dirty="0" smtClean="0"/>
              <a:t>Contingent capital and bail-in debt</a:t>
            </a:r>
          </a:p>
          <a:p>
            <a:pPr lvl="1"/>
            <a:r>
              <a:rPr lang="en-CA" dirty="0" smtClean="0"/>
              <a:t>To deal with moral hazard of “too big or complex to fail” as well as the practical issue of having time to wind down a large institution or to change its owners</a:t>
            </a:r>
          </a:p>
          <a:p>
            <a:pPr lvl="1"/>
            <a:r>
              <a:rPr lang="en-CA" dirty="0" smtClean="0"/>
              <a:t>“Contingent capital is a subordinated security, such as a preferred share or subordinated debenture, that converts to common equity under certain conditions.” (BoC FSR, Dec 2010, p.52)</a:t>
            </a:r>
          </a:p>
          <a:p>
            <a:pPr marL="914400" lvl="2" indent="0">
              <a:buNone/>
            </a:pPr>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49</a:t>
            </a:fld>
            <a:endParaRPr lang="en-CA" dirty="0"/>
          </a:p>
        </p:txBody>
      </p:sp>
    </p:spTree>
    <p:extLst>
      <p:ext uri="{BB962C8B-B14F-4D97-AF65-F5344CB8AC3E}">
        <p14:creationId xmlns:p14="http://schemas.microsoft.com/office/powerpoint/2010/main" val="865718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Overview</a:t>
            </a:r>
            <a:endParaRPr lang="en-CA" dirty="0"/>
          </a:p>
        </p:txBody>
      </p:sp>
      <p:sp>
        <p:nvSpPr>
          <p:cNvPr id="3" name="Content Placeholder 2"/>
          <p:cNvSpPr>
            <a:spLocks noGrp="1"/>
          </p:cNvSpPr>
          <p:nvPr>
            <p:ph idx="1"/>
          </p:nvPr>
        </p:nvSpPr>
        <p:spPr/>
        <p:txBody>
          <a:bodyPr>
            <a:normAutofit fontScale="92500" lnSpcReduction="20000"/>
          </a:bodyPr>
          <a:lstStyle/>
          <a:p>
            <a:pPr marL="571500" indent="-571500">
              <a:buAutoNum type="romanUcPeriod"/>
            </a:pPr>
            <a:r>
              <a:rPr lang="en-CA" dirty="0" smtClean="0"/>
              <a:t>Transmission</a:t>
            </a:r>
          </a:p>
          <a:p>
            <a:pPr marL="571500" indent="-571500">
              <a:buAutoNum type="romanUcPeriod"/>
            </a:pPr>
            <a:r>
              <a:rPr lang="en-CA" dirty="0" smtClean="0"/>
              <a:t>Policy Response During the Crisis </a:t>
            </a:r>
            <a:endParaRPr lang="en-CA" dirty="0"/>
          </a:p>
          <a:p>
            <a:pPr marL="571500" indent="-571500">
              <a:buAutoNum type="romanUcPeriod"/>
            </a:pPr>
            <a:r>
              <a:rPr lang="en-CA" dirty="0" smtClean="0"/>
              <a:t>Prevention</a:t>
            </a:r>
          </a:p>
          <a:p>
            <a:pPr marL="571500" indent="-571500">
              <a:buAutoNum type="romanUcPeriod"/>
            </a:pPr>
            <a:endParaRPr lang="en-CA" dirty="0"/>
          </a:p>
          <a:p>
            <a:pPr marL="0" indent="0">
              <a:buNone/>
            </a:pPr>
            <a:r>
              <a:rPr lang="en-CA" dirty="0"/>
              <a:t>Note: AG indicates Franklin Allen and Douglas Gale (2009), </a:t>
            </a:r>
            <a:r>
              <a:rPr lang="en-CA" i="1" dirty="0"/>
              <a:t>Understanding Financial Crises</a:t>
            </a:r>
            <a:r>
              <a:rPr lang="en-CA" dirty="0"/>
              <a:t>. KA indicates Charles P. Kindleberger and Robert Aliber (2005), </a:t>
            </a:r>
            <a:r>
              <a:rPr lang="en-CA" i="1" dirty="0"/>
              <a:t>Manias, Panics, and Crashes</a:t>
            </a:r>
            <a:r>
              <a:rPr lang="en-CA" dirty="0" smtClean="0"/>
              <a:t>. RR indicates Carmen Reinhart and Kenneth Rogoff (2009), </a:t>
            </a:r>
            <a:r>
              <a:rPr lang="en-CA" i="1" dirty="0" smtClean="0"/>
              <a:t>This Time is Different.</a:t>
            </a:r>
            <a:endParaRPr lang="en-CA" dirty="0"/>
          </a:p>
          <a:p>
            <a:pPr marL="0" indent="0">
              <a:buNone/>
            </a:pPr>
            <a:endParaRPr lang="en-CA" dirty="0" smtClean="0"/>
          </a:p>
          <a:p>
            <a:pPr marL="571500" indent="-571500">
              <a:buAutoNum type="romanUcPeriod"/>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5</a:t>
            </a:fld>
            <a:endParaRPr lang="en-CA" dirty="0"/>
          </a:p>
        </p:txBody>
      </p:sp>
    </p:spTree>
    <p:extLst>
      <p:ext uri="{BB962C8B-B14F-4D97-AF65-F5344CB8AC3E}">
        <p14:creationId xmlns:p14="http://schemas.microsoft.com/office/powerpoint/2010/main" val="2625483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fontScale="92500" lnSpcReduction="10000"/>
          </a:bodyPr>
          <a:lstStyle/>
          <a:p>
            <a:r>
              <a:rPr lang="en-CA" dirty="0" smtClean="0"/>
              <a:t>Contingent capital (CC) and bail-in debt</a:t>
            </a:r>
          </a:p>
          <a:p>
            <a:pPr lvl="1"/>
            <a:r>
              <a:rPr lang="en-CA" dirty="0" smtClean="0"/>
              <a:t>Gone-concern CC converts when supervisor judges that bank is no longer viable</a:t>
            </a:r>
          </a:p>
          <a:p>
            <a:pPr lvl="1"/>
            <a:r>
              <a:rPr lang="en-CA" dirty="0" smtClean="0"/>
              <a:t>Going-concern CC converts well before, for modest erosions of capital</a:t>
            </a:r>
          </a:p>
          <a:p>
            <a:pPr lvl="1"/>
            <a:r>
              <a:rPr lang="en-CA" dirty="0" smtClean="0"/>
              <a:t>Bail-in debt applies to senior debt as well</a:t>
            </a:r>
          </a:p>
          <a:p>
            <a:pPr lvl="1"/>
            <a:r>
              <a:rPr lang="en-CA" dirty="0" smtClean="0"/>
              <a:t>Conceptually, “the sum of common equity plus contingent capital and bail-in senior debt could be subject to an overall minimum requirement, chosen to provide for the restoration of prudential capital requirements” (BoC FSR, Dec 2010, p.54)</a:t>
            </a:r>
          </a:p>
          <a:p>
            <a:pPr lvl="1"/>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50</a:t>
            </a:fld>
            <a:endParaRPr lang="en-CA" dirty="0"/>
          </a:p>
        </p:txBody>
      </p:sp>
    </p:spTree>
    <p:extLst>
      <p:ext uri="{BB962C8B-B14F-4D97-AF65-F5344CB8AC3E}">
        <p14:creationId xmlns:p14="http://schemas.microsoft.com/office/powerpoint/2010/main" val="80296620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fontScale="92500" lnSpcReduction="10000"/>
          </a:bodyPr>
          <a:lstStyle/>
          <a:p>
            <a:r>
              <a:rPr lang="en-CA" dirty="0" smtClean="0"/>
              <a:t>Monetary policy</a:t>
            </a:r>
          </a:p>
          <a:p>
            <a:pPr lvl="1"/>
            <a:r>
              <a:rPr lang="en-CA" dirty="0" smtClean="0"/>
              <a:t>Giving monetary policy a full-fledged financial stability objective in addition to, but secondary to, its price stability objective</a:t>
            </a:r>
          </a:p>
          <a:p>
            <a:pPr lvl="2"/>
            <a:r>
              <a:rPr lang="en-CA" dirty="0" smtClean="0"/>
              <a:t>Inflation targeters would implement this by sometimes returning inflation to target over a longer time period</a:t>
            </a:r>
            <a:endParaRPr lang="en-CA" dirty="0"/>
          </a:p>
          <a:p>
            <a:pPr lvl="1"/>
            <a:r>
              <a:rPr lang="en-CA" i="1" dirty="0" smtClean="0">
                <a:solidFill>
                  <a:schemeClr val="accent1"/>
                </a:solidFill>
              </a:rPr>
              <a:t>Potential topic: What should the role of monetary policy (or the relative roles of monetary policy and macroprudential policy) be in maintaining financial stability? Could monetary policy have prevented the recent crisis in some countries? At what cost?</a:t>
            </a:r>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51</a:t>
            </a:fld>
            <a:endParaRPr lang="en-CA" dirty="0"/>
          </a:p>
        </p:txBody>
      </p:sp>
    </p:spTree>
    <p:extLst>
      <p:ext uri="{BB962C8B-B14F-4D97-AF65-F5344CB8AC3E}">
        <p14:creationId xmlns:p14="http://schemas.microsoft.com/office/powerpoint/2010/main" val="36878563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III. Prevention</a:t>
            </a:r>
            <a:endParaRPr lang="en-CA" dirty="0"/>
          </a:p>
        </p:txBody>
      </p:sp>
      <p:sp>
        <p:nvSpPr>
          <p:cNvPr id="3" name="Content Placeholder 2"/>
          <p:cNvSpPr>
            <a:spLocks noGrp="1"/>
          </p:cNvSpPr>
          <p:nvPr>
            <p:ph idx="1"/>
          </p:nvPr>
        </p:nvSpPr>
        <p:spPr>
          <a:xfrm>
            <a:off x="467544" y="1556792"/>
            <a:ext cx="8229600" cy="4525963"/>
          </a:xfrm>
        </p:spPr>
        <p:txBody>
          <a:bodyPr>
            <a:normAutofit/>
          </a:bodyPr>
          <a:lstStyle/>
          <a:p>
            <a:r>
              <a:rPr lang="en-CA" dirty="0" smtClean="0"/>
              <a:t>Monetary policy</a:t>
            </a:r>
          </a:p>
          <a:p>
            <a:pPr lvl="1"/>
            <a:r>
              <a:rPr lang="en-CA" dirty="0" smtClean="0"/>
              <a:t>Or, having monetary policy play a supporting role where not in conflict with its price stability objective:</a:t>
            </a:r>
          </a:p>
          <a:p>
            <a:pPr lvl="2"/>
            <a:r>
              <a:rPr lang="en-CA" dirty="0" smtClean="0"/>
              <a:t>Choice of target inflation rate (e.g., inclusion of house prices)</a:t>
            </a:r>
          </a:p>
          <a:p>
            <a:pPr lvl="2"/>
            <a:r>
              <a:rPr lang="en-CA" dirty="0" smtClean="0"/>
              <a:t>Price level target versus inflation target (Carney, 2009)</a:t>
            </a:r>
          </a:p>
          <a:p>
            <a:pPr lvl="2"/>
            <a:r>
              <a:rPr lang="en-CA" dirty="0" smtClean="0"/>
              <a:t>Making very prominent the uncertainty about the future interest rate path (note related criticism of Fed in past decade)</a:t>
            </a:r>
          </a:p>
          <a:p>
            <a:pPr lvl="1"/>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52</a:t>
            </a:fld>
            <a:endParaRPr lang="en-CA" dirty="0"/>
          </a:p>
        </p:txBody>
      </p:sp>
    </p:spTree>
    <p:extLst>
      <p:ext uri="{BB962C8B-B14F-4D97-AF65-F5344CB8AC3E}">
        <p14:creationId xmlns:p14="http://schemas.microsoft.com/office/powerpoint/2010/main" val="283189378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This Week</a:t>
            </a:r>
            <a:endParaRPr lang="en-CA" dirty="0"/>
          </a:p>
        </p:txBody>
      </p:sp>
      <p:sp>
        <p:nvSpPr>
          <p:cNvPr id="3" name="Content Placeholder 2"/>
          <p:cNvSpPr>
            <a:spLocks noGrp="1"/>
          </p:cNvSpPr>
          <p:nvPr>
            <p:ph idx="1"/>
          </p:nvPr>
        </p:nvSpPr>
        <p:spPr>
          <a:xfrm>
            <a:off x="467544" y="1556792"/>
            <a:ext cx="8229600" cy="4525963"/>
          </a:xfrm>
        </p:spPr>
        <p:txBody>
          <a:bodyPr>
            <a:normAutofit/>
          </a:bodyPr>
          <a:lstStyle/>
          <a:p>
            <a:r>
              <a:rPr lang="en-CA" dirty="0" smtClean="0"/>
              <a:t>Prepare one-paragraph topic description for next class (paper copy necessary)</a:t>
            </a:r>
          </a:p>
          <a:p>
            <a:pPr lvl="1"/>
            <a:r>
              <a:rPr lang="en-CA" dirty="0" smtClean="0"/>
              <a:t>What is hypothesis or question to be answered?</a:t>
            </a:r>
          </a:p>
          <a:p>
            <a:pPr lvl="1"/>
            <a:r>
              <a:rPr lang="en-CA" dirty="0" smtClean="0"/>
              <a:t>Which crises or countries are being compared?</a:t>
            </a:r>
          </a:p>
          <a:p>
            <a:r>
              <a:rPr lang="en-CA" dirty="0" smtClean="0"/>
              <a:t>Reference list on course web site should be helpful; also Lectures 1 and 2</a:t>
            </a:r>
          </a:p>
          <a:p>
            <a:r>
              <a:rPr lang="en-CA" dirty="0" smtClean="0"/>
              <a:t>I have office hours this afternoon and tomorrow morning; or can e-mail me</a:t>
            </a:r>
            <a:endParaRPr lang="en-CA" dirty="0" smtClean="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53</a:t>
            </a:fld>
            <a:endParaRPr lang="en-CA" dirty="0"/>
          </a:p>
        </p:txBody>
      </p:sp>
    </p:spTree>
    <p:extLst>
      <p:ext uri="{BB962C8B-B14F-4D97-AF65-F5344CB8AC3E}">
        <p14:creationId xmlns:p14="http://schemas.microsoft.com/office/powerpoint/2010/main" val="3442154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l. Transmission</a:t>
            </a:r>
            <a:endParaRPr lang="en-CA" dirty="0"/>
          </a:p>
        </p:txBody>
      </p:sp>
      <p:sp>
        <p:nvSpPr>
          <p:cNvPr id="3" name="Content Placeholder 2"/>
          <p:cNvSpPr>
            <a:spLocks noGrp="1"/>
          </p:cNvSpPr>
          <p:nvPr>
            <p:ph idx="1"/>
          </p:nvPr>
        </p:nvSpPr>
        <p:spPr/>
        <p:txBody>
          <a:bodyPr/>
          <a:lstStyle/>
          <a:p>
            <a:r>
              <a:rPr lang="en-CA" dirty="0" smtClean="0"/>
              <a:t>Outline of Course </a:t>
            </a:r>
          </a:p>
          <a:p>
            <a:endParaRPr lang="en-CA" dirty="0" smtClean="0"/>
          </a:p>
          <a:p>
            <a:endParaRPr lang="en-CA" dirty="0"/>
          </a:p>
        </p:txBody>
      </p:sp>
      <p:graphicFrame>
        <p:nvGraphicFramePr>
          <p:cNvPr id="4" name="Diagram 3"/>
          <p:cNvGraphicFramePr/>
          <p:nvPr>
            <p:extLst>
              <p:ext uri="{D42A27DB-BD31-4B8C-83A1-F6EECF244321}">
                <p14:modId xmlns:p14="http://schemas.microsoft.com/office/powerpoint/2010/main" val="2571636905"/>
              </p:ext>
            </p:extLst>
          </p:nvPr>
        </p:nvGraphicFramePr>
        <p:xfrm>
          <a:off x="1475656" y="234888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CA" dirty="0" smtClean="0"/>
              <a:t>Economics 492 Lecture 2</a:t>
            </a:r>
            <a:endParaRPr lang="en-CA" dirty="0"/>
          </a:p>
        </p:txBody>
      </p:sp>
      <p:sp>
        <p:nvSpPr>
          <p:cNvPr id="6" name="Slide Number Placeholder 5"/>
          <p:cNvSpPr>
            <a:spLocks noGrp="1"/>
          </p:cNvSpPr>
          <p:nvPr>
            <p:ph type="sldNum" sz="quarter" idx="12"/>
          </p:nvPr>
        </p:nvSpPr>
        <p:spPr/>
        <p:txBody>
          <a:bodyPr/>
          <a:lstStyle/>
          <a:p>
            <a:fld id="{AEC712B3-6CAE-47A5-A9FA-B6770A44A6F3}" type="slidenum">
              <a:rPr lang="en-CA" smtClean="0"/>
              <a:t>6</a:t>
            </a:fld>
            <a:endParaRPr lang="en-CA" dirty="0"/>
          </a:p>
        </p:txBody>
      </p:sp>
    </p:spTree>
    <p:extLst>
      <p:ext uri="{BB962C8B-B14F-4D97-AF65-F5344CB8AC3E}">
        <p14:creationId xmlns:p14="http://schemas.microsoft.com/office/powerpoint/2010/main" val="1305453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Illiquidity (“and all its friends”)</a:t>
            </a:r>
          </a:p>
          <a:p>
            <a:pPr lvl="1"/>
            <a:r>
              <a:rPr lang="en-CA" dirty="0"/>
              <a:t>Bank runs</a:t>
            </a:r>
          </a:p>
          <a:p>
            <a:pPr lvl="1"/>
            <a:r>
              <a:rPr lang="en-CA" dirty="0"/>
              <a:t>Margin and liquidity spirals</a:t>
            </a:r>
          </a:p>
          <a:p>
            <a:pPr lvl="1"/>
            <a:r>
              <a:rPr lang="en-CA" dirty="0" smtClean="0"/>
              <a:t>Fire Sales (Cash-in-the-market pricing)</a:t>
            </a:r>
          </a:p>
          <a:p>
            <a:r>
              <a:rPr lang="en-CA" dirty="0" smtClean="0"/>
              <a:t>Interconnectedness and contagion</a:t>
            </a:r>
          </a:p>
          <a:p>
            <a:r>
              <a:rPr lang="en-CA" dirty="0" smtClean="0"/>
              <a:t>Decline in wealth of private sector: effects on output and employment</a:t>
            </a:r>
          </a:p>
          <a:p>
            <a:r>
              <a:rPr lang="en-CA" dirty="0" smtClean="0"/>
              <a:t>Zero bound on nominal interest rates takes away conventional monetary policy channel</a:t>
            </a:r>
          </a:p>
          <a:p>
            <a:r>
              <a:rPr lang="en-CA" dirty="0" smtClean="0"/>
              <a:t>Effect on sovereign debt crises and vice versa</a:t>
            </a:r>
          </a:p>
          <a:p>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7</a:t>
            </a:fld>
            <a:endParaRPr lang="en-CA" dirty="0"/>
          </a:p>
        </p:txBody>
      </p:sp>
    </p:spTree>
    <p:extLst>
      <p:ext uri="{BB962C8B-B14F-4D97-AF65-F5344CB8AC3E}">
        <p14:creationId xmlns:p14="http://schemas.microsoft.com/office/powerpoint/2010/main" val="1648138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lnSpcReduction="10000"/>
          </a:bodyPr>
          <a:lstStyle/>
          <a:p>
            <a:r>
              <a:rPr lang="en-CA" dirty="0" smtClean="0"/>
              <a:t>Illiquidity (“and all its friends”)</a:t>
            </a:r>
          </a:p>
          <a:p>
            <a:pPr lvl="1"/>
            <a:r>
              <a:rPr lang="en-CA" dirty="0" smtClean="0"/>
              <a:t>Recall that there is both “funding liquidity” and “market liquidity”</a:t>
            </a:r>
          </a:p>
          <a:p>
            <a:pPr lvl="1"/>
            <a:r>
              <a:rPr lang="en-CA" dirty="0" smtClean="0"/>
              <a:t>“all its friends” include (according to Tirole):</a:t>
            </a:r>
          </a:p>
          <a:p>
            <a:pPr lvl="2"/>
            <a:r>
              <a:rPr lang="en-CA" dirty="0" smtClean="0"/>
              <a:t>Market freezes</a:t>
            </a:r>
          </a:p>
          <a:p>
            <a:pPr lvl="2"/>
            <a:r>
              <a:rPr lang="en-CA" dirty="0" smtClean="0"/>
              <a:t>Fire sales</a:t>
            </a:r>
          </a:p>
          <a:p>
            <a:pPr lvl="2"/>
            <a:r>
              <a:rPr lang="en-CA" dirty="0" smtClean="0"/>
              <a:t>Contagion</a:t>
            </a:r>
          </a:p>
          <a:p>
            <a:pPr lvl="2"/>
            <a:r>
              <a:rPr lang="en-CA" dirty="0" smtClean="0"/>
              <a:t>Ultimately, insolvencies and bailouts</a:t>
            </a:r>
          </a:p>
          <a:p>
            <a:pPr lvl="2"/>
            <a:r>
              <a:rPr lang="en-CA" dirty="0" smtClean="0"/>
              <a:t>I would include “bank runs” (as one cause) and market liquidity spirals</a:t>
            </a:r>
          </a:p>
          <a:p>
            <a:pPr lvl="2"/>
            <a:endParaRPr lang="en-CA" dirty="0" smtClean="0"/>
          </a:p>
          <a:p>
            <a:endParaRPr lang="en-CA" dirty="0" smtClean="0"/>
          </a:p>
          <a:p>
            <a:endParaRPr lang="en-CA" dirty="0" smtClean="0"/>
          </a:p>
          <a:p>
            <a:pPr lvl="1"/>
            <a:endParaRPr lang="en-CA" dirty="0" smtClean="0"/>
          </a:p>
          <a:p>
            <a:pPr lvl="1"/>
            <a:endParaRPr lang="en-CA" dirty="0" smtClean="0"/>
          </a:p>
          <a:p>
            <a:pPr lvl="1"/>
            <a:endParaRPr lang="en-CA" dirty="0"/>
          </a:p>
          <a:p>
            <a:pPr marL="0" indent="0">
              <a:buNone/>
            </a:pPr>
            <a:endParaRPr lang="en-CA" dirty="0"/>
          </a:p>
          <a:p>
            <a:pPr lvl="0"/>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8</a:t>
            </a:fld>
            <a:endParaRPr lang="en-CA" dirty="0"/>
          </a:p>
        </p:txBody>
      </p:sp>
    </p:spTree>
    <p:extLst>
      <p:ext uri="{BB962C8B-B14F-4D97-AF65-F5344CB8AC3E}">
        <p14:creationId xmlns:p14="http://schemas.microsoft.com/office/powerpoint/2010/main" val="3575322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CA" dirty="0" smtClean="0"/>
              <a:t>I. Transmission</a:t>
            </a:r>
            <a:endParaRPr lang="en-CA" dirty="0"/>
          </a:p>
        </p:txBody>
      </p:sp>
      <p:sp>
        <p:nvSpPr>
          <p:cNvPr id="3" name="Content Placeholder 2"/>
          <p:cNvSpPr>
            <a:spLocks noGrp="1"/>
          </p:cNvSpPr>
          <p:nvPr>
            <p:ph idx="1"/>
          </p:nvPr>
        </p:nvSpPr>
        <p:spPr/>
        <p:txBody>
          <a:bodyPr>
            <a:normAutofit fontScale="92500"/>
          </a:bodyPr>
          <a:lstStyle/>
          <a:p>
            <a:pPr lvl="0"/>
            <a:r>
              <a:rPr lang="en-CA" dirty="0" smtClean="0"/>
              <a:t>Bank Runs (AG 3, Diamond &amp; Dybvig)</a:t>
            </a:r>
          </a:p>
          <a:p>
            <a:pPr lvl="1"/>
            <a:r>
              <a:rPr lang="en-CA" dirty="0" smtClean="0"/>
              <a:t>Banks have liquid liabilities, illiquid assets</a:t>
            </a:r>
          </a:p>
          <a:p>
            <a:pPr lvl="1"/>
            <a:r>
              <a:rPr lang="en-CA" dirty="0" smtClean="0"/>
              <a:t>So banks are susceptible to unexpected liquidity demands (bank runs)</a:t>
            </a:r>
          </a:p>
          <a:p>
            <a:pPr lvl="1"/>
            <a:r>
              <a:rPr lang="en-CA" dirty="0" smtClean="0"/>
              <a:t>Model this by having a liquid asset (short asset) that doesn’t pay interest, and an illiquid asset that does</a:t>
            </a:r>
          </a:p>
          <a:p>
            <a:pPr lvl="1"/>
            <a:r>
              <a:rPr lang="en-CA" dirty="0" smtClean="0"/>
              <a:t>Banks (intermediation) solve mismatch between time preference and asset maturity</a:t>
            </a:r>
          </a:p>
          <a:p>
            <a:pPr lvl="1"/>
            <a:r>
              <a:rPr lang="en-CA" dirty="0" smtClean="0"/>
              <a:t>Typically, markets are incomplete and so can’t provide an efficient solution to this mismatch problem</a:t>
            </a:r>
          </a:p>
          <a:p>
            <a:pPr lvl="1"/>
            <a:endParaRPr lang="en-CA" dirty="0" smtClean="0"/>
          </a:p>
          <a:p>
            <a:pPr lvl="1"/>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CA" dirty="0" smtClean="0"/>
              <a:t>Economics 492 Lecture 2</a:t>
            </a:r>
            <a:endParaRPr lang="en-CA" dirty="0"/>
          </a:p>
        </p:txBody>
      </p:sp>
      <p:sp>
        <p:nvSpPr>
          <p:cNvPr id="5" name="Slide Number Placeholder 4"/>
          <p:cNvSpPr>
            <a:spLocks noGrp="1"/>
          </p:cNvSpPr>
          <p:nvPr>
            <p:ph type="sldNum" sz="quarter" idx="12"/>
          </p:nvPr>
        </p:nvSpPr>
        <p:spPr/>
        <p:txBody>
          <a:bodyPr/>
          <a:lstStyle/>
          <a:p>
            <a:fld id="{AEC712B3-6CAE-47A5-A9FA-B6770A44A6F3}" type="slidenum">
              <a:rPr lang="en-CA" smtClean="0"/>
              <a:t>9</a:t>
            </a:fld>
            <a:endParaRPr lang="en-CA" dirty="0"/>
          </a:p>
        </p:txBody>
      </p:sp>
    </p:spTree>
    <p:extLst>
      <p:ext uri="{BB962C8B-B14F-4D97-AF65-F5344CB8AC3E}">
        <p14:creationId xmlns:p14="http://schemas.microsoft.com/office/powerpoint/2010/main" val="3778945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Economics 492 Lecture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Economics 492 Lecture 1</Template>
  <TotalTime>1416</TotalTime>
  <Words>4397</Words>
  <Application>Microsoft Office PowerPoint</Application>
  <PresentationFormat>On-screen Show (4:3)</PresentationFormat>
  <Paragraphs>519</Paragraphs>
  <Slides>53</Slides>
  <Notes>0</Notes>
  <HiddenSlides>0</HiddenSlides>
  <MMClips>0</MMClips>
  <ScaleCrop>false</ScaleCrop>
  <HeadingPairs>
    <vt:vector size="4" baseType="variant">
      <vt:variant>
        <vt:lpstr>Theme</vt:lpstr>
      </vt:variant>
      <vt:variant>
        <vt:i4>2</vt:i4>
      </vt:variant>
      <vt:variant>
        <vt:lpstr>Slide Titles</vt:lpstr>
      </vt:variant>
      <vt:variant>
        <vt:i4>53</vt:i4>
      </vt:variant>
    </vt:vector>
  </HeadingPairs>
  <TitlesOfParts>
    <vt:vector size="55" baseType="lpstr">
      <vt:lpstr>Economics 492 Lecture 1</vt:lpstr>
      <vt:lpstr>Office Theme</vt:lpstr>
      <vt:lpstr>Econ 492:  Comparative Financial Crises</vt:lpstr>
      <vt:lpstr>Financial Crises in the News: European Sovereign Debt Crisis</vt:lpstr>
      <vt:lpstr>New Reference on Crises: IMF Global Financial Stability Report</vt:lpstr>
      <vt:lpstr>New Reference on Crises: IMF Global Financial Stability Report</vt:lpstr>
      <vt:lpstr>Overview</vt:lpstr>
      <vt:lpstr>l.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Liquidity/Margin Spiral</vt:lpstr>
      <vt:lpstr>I.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I. Transmission</vt:lpstr>
      <vt:lpstr>II. Policy Response During the Crisis</vt:lpstr>
      <vt:lpstr>II. Policy Response During a Crisis</vt:lpstr>
      <vt:lpstr>II. Policy Response During a Crisis</vt:lpstr>
      <vt:lpstr>II. Policy Response During a Crisis</vt:lpstr>
      <vt:lpstr>II. Policy Response During a Crisis</vt:lpstr>
      <vt:lpstr>II. Policy Response During a Crisis</vt:lpstr>
      <vt:lpstr>II. Policy Response During a Crisis</vt:lpstr>
      <vt:lpstr>II. Policy Response During a Crisis</vt:lpstr>
      <vt:lpstr>III. Prevention</vt:lpstr>
      <vt:lpstr>III. Prevention</vt:lpstr>
      <vt:lpstr>III. Prevention</vt:lpstr>
      <vt:lpstr>PowerPoint Presentation</vt:lpstr>
      <vt:lpstr>III. Prevention</vt:lpstr>
      <vt:lpstr>III. Prevention</vt:lpstr>
      <vt:lpstr>III. Prevention</vt:lpstr>
      <vt:lpstr>III. Prevention</vt:lpstr>
      <vt:lpstr>III. Prevention</vt:lpstr>
      <vt:lpstr>III. Prevention</vt:lpstr>
      <vt:lpstr>III. Prevention</vt:lpstr>
      <vt:lpstr>III. Prevention</vt:lpstr>
      <vt:lpstr>III. Prevention</vt:lpstr>
      <vt:lpstr>III. Prevention</vt:lpstr>
      <vt:lpstr>This Week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492:  Comparative Financial Crises</dc:title>
  <dc:creator>Dave</dc:creator>
  <cp:lastModifiedBy>Dave</cp:lastModifiedBy>
  <cp:revision>68</cp:revision>
  <dcterms:created xsi:type="dcterms:W3CDTF">2011-01-03T20:42:12Z</dcterms:created>
  <dcterms:modified xsi:type="dcterms:W3CDTF">2011-09-20T18:32:35Z</dcterms:modified>
</cp:coreProperties>
</file>